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4" r:id="rId1"/>
  </p:sldMasterIdLst>
  <p:notesMasterIdLst>
    <p:notesMasterId r:id="rId45"/>
  </p:notesMasterIdLst>
  <p:sldIdLst>
    <p:sldId id="256" r:id="rId2"/>
    <p:sldId id="296" r:id="rId3"/>
    <p:sldId id="259" r:id="rId4"/>
    <p:sldId id="260" r:id="rId5"/>
    <p:sldId id="261" r:id="rId6"/>
    <p:sldId id="262" r:id="rId7"/>
    <p:sldId id="263" r:id="rId8"/>
    <p:sldId id="298" r:id="rId9"/>
    <p:sldId id="264" r:id="rId10"/>
    <p:sldId id="265" r:id="rId11"/>
    <p:sldId id="276" r:id="rId12"/>
    <p:sldId id="266" r:id="rId13"/>
    <p:sldId id="267" r:id="rId14"/>
    <p:sldId id="268" r:id="rId15"/>
    <p:sldId id="277" r:id="rId16"/>
    <p:sldId id="269" r:id="rId17"/>
    <p:sldId id="270" r:id="rId18"/>
    <p:sldId id="271" r:id="rId19"/>
    <p:sldId id="278" r:id="rId20"/>
    <p:sldId id="272" r:id="rId21"/>
    <p:sldId id="273" r:id="rId22"/>
    <p:sldId id="302" r:id="rId23"/>
    <p:sldId id="274" r:id="rId24"/>
    <p:sldId id="275" r:id="rId25"/>
    <p:sldId id="279" r:id="rId26"/>
    <p:sldId id="280" r:id="rId27"/>
    <p:sldId id="281" r:id="rId28"/>
    <p:sldId id="282" r:id="rId29"/>
    <p:sldId id="283" r:id="rId30"/>
    <p:sldId id="284" r:id="rId31"/>
    <p:sldId id="285" r:id="rId32"/>
    <p:sldId id="299" r:id="rId33"/>
    <p:sldId id="286" r:id="rId34"/>
    <p:sldId id="287" r:id="rId35"/>
    <p:sldId id="288" r:id="rId36"/>
    <p:sldId id="290" r:id="rId37"/>
    <p:sldId id="291" r:id="rId38"/>
    <p:sldId id="292" r:id="rId39"/>
    <p:sldId id="293" r:id="rId40"/>
    <p:sldId id="300" r:id="rId41"/>
    <p:sldId id="294" r:id="rId42"/>
    <p:sldId id="295"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7" autoAdjust="0"/>
  </p:normalViewPr>
  <p:slideViewPr>
    <p:cSldViewPr snapToGrid="0">
      <p:cViewPr varScale="1">
        <p:scale>
          <a:sx n="62" d="100"/>
          <a:sy n="62" d="100"/>
        </p:scale>
        <p:origin x="10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036A3-DF66-458C-AF41-77E5843BA285}"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92C07-C5D2-4894-B482-0CC3DC9614C8}" type="slidenum">
              <a:rPr lang="en-US" smtClean="0"/>
              <a:t>‹#›</a:t>
            </a:fld>
            <a:endParaRPr lang="en-US"/>
          </a:p>
        </p:txBody>
      </p:sp>
    </p:spTree>
    <p:extLst>
      <p:ext uri="{BB962C8B-B14F-4D97-AF65-F5344CB8AC3E}">
        <p14:creationId xmlns:p14="http://schemas.microsoft.com/office/powerpoint/2010/main" val="319740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92C07-C5D2-4894-B482-0CC3DC9614C8}" type="slidenum">
              <a:rPr lang="en-US" smtClean="0"/>
              <a:t>2</a:t>
            </a:fld>
            <a:endParaRPr lang="en-US"/>
          </a:p>
        </p:txBody>
      </p:sp>
    </p:spTree>
    <p:extLst>
      <p:ext uri="{BB962C8B-B14F-4D97-AF65-F5344CB8AC3E}">
        <p14:creationId xmlns:p14="http://schemas.microsoft.com/office/powerpoint/2010/main" val="292890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92C07-C5D2-4894-B482-0CC3DC9614C8}" type="slidenum">
              <a:rPr lang="en-US" smtClean="0"/>
              <a:t>35</a:t>
            </a:fld>
            <a:endParaRPr lang="en-US"/>
          </a:p>
        </p:txBody>
      </p:sp>
    </p:spTree>
    <p:extLst>
      <p:ext uri="{BB962C8B-B14F-4D97-AF65-F5344CB8AC3E}">
        <p14:creationId xmlns:p14="http://schemas.microsoft.com/office/powerpoint/2010/main" val="44731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92C07-C5D2-4894-B482-0CC3DC9614C8}" type="slidenum">
              <a:rPr lang="en-US" smtClean="0"/>
              <a:t>36</a:t>
            </a:fld>
            <a:endParaRPr lang="en-US"/>
          </a:p>
        </p:txBody>
      </p:sp>
    </p:spTree>
    <p:extLst>
      <p:ext uri="{BB962C8B-B14F-4D97-AF65-F5344CB8AC3E}">
        <p14:creationId xmlns:p14="http://schemas.microsoft.com/office/powerpoint/2010/main" val="6830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92C07-C5D2-4894-B482-0CC3DC9614C8}" type="slidenum">
              <a:rPr lang="en-US" smtClean="0"/>
              <a:t>41</a:t>
            </a:fld>
            <a:endParaRPr lang="en-US"/>
          </a:p>
        </p:txBody>
      </p:sp>
    </p:spTree>
    <p:extLst>
      <p:ext uri="{BB962C8B-B14F-4D97-AF65-F5344CB8AC3E}">
        <p14:creationId xmlns:p14="http://schemas.microsoft.com/office/powerpoint/2010/main" val="46146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334AFB-A58D-4C4C-8FB0-CD0EA3C0AAEF}"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12079126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34AFB-A58D-4C4C-8FB0-CD0EA3C0AAEF}"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266454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34AFB-A58D-4C4C-8FB0-CD0EA3C0AAEF}"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22298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34AFB-A58D-4C4C-8FB0-CD0EA3C0AAEF}"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394252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4AFB-A58D-4C4C-8FB0-CD0EA3C0AAEF}"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126093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334AFB-A58D-4C4C-8FB0-CD0EA3C0AAEF}"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249732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34AFB-A58D-4C4C-8FB0-CD0EA3C0AAEF}"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411284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334AFB-A58D-4C4C-8FB0-CD0EA3C0AAEF}"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168881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34AFB-A58D-4C4C-8FB0-CD0EA3C0AAEF}"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21418687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34AFB-A58D-4C4C-8FB0-CD0EA3C0AAEF}"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4603787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34AFB-A58D-4C4C-8FB0-CD0EA3C0AAEF}"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8A0D4-FFE1-4CAC-B80E-E3E29DC7931E}" type="slidenum">
              <a:rPr lang="en-US" smtClean="0"/>
              <a:t>‹#›</a:t>
            </a:fld>
            <a:endParaRPr lang="en-US"/>
          </a:p>
        </p:txBody>
      </p:sp>
    </p:spTree>
    <p:extLst>
      <p:ext uri="{BB962C8B-B14F-4D97-AF65-F5344CB8AC3E}">
        <p14:creationId xmlns:p14="http://schemas.microsoft.com/office/powerpoint/2010/main" val="356379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34AFB-A58D-4C4C-8FB0-CD0EA3C0AAEF}"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8A0D4-FFE1-4CAC-B80E-E3E29DC7931E}" type="slidenum">
              <a:rPr lang="en-US" smtClean="0"/>
              <a:t>‹#›</a:t>
            </a:fld>
            <a:endParaRPr lang="en-US"/>
          </a:p>
        </p:txBody>
      </p:sp>
    </p:spTree>
    <p:extLst>
      <p:ext uri="{BB962C8B-B14F-4D97-AF65-F5344CB8AC3E}">
        <p14:creationId xmlns:p14="http://schemas.microsoft.com/office/powerpoint/2010/main" val="2536663245"/>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5262"/>
          </a:xfrm>
          <a:prstGeom prst="rect">
            <a:avLst/>
          </a:prstGeom>
        </p:spPr>
      </p:pic>
    </p:spTree>
    <p:extLst>
      <p:ext uri="{BB962C8B-B14F-4D97-AF65-F5344CB8AC3E}">
        <p14:creationId xmlns:p14="http://schemas.microsoft.com/office/powerpoint/2010/main" val="416129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674177"/>
          </a:xfrm>
        </p:spPr>
        <p:txBody>
          <a:bodyPr>
            <a:normAutofit/>
          </a:bodyPr>
          <a:lstStyle/>
          <a:p>
            <a:pPr algn="r"/>
            <a:r>
              <a:rPr lang="fa-IR" b="1" dirty="0">
                <a:solidFill>
                  <a:schemeClr val="tx1"/>
                </a:solidFill>
                <a:cs typeface="B Nazanin" panose="00000400000000000000" pitchFamily="2" charset="-78"/>
              </a:rPr>
              <a:t>اقتصادی</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بهره مندی از سر ریز گردشگر از غار علیصدر به جاده غار کتله خور</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قابلیت بهره مندی از ظرفیت اب رودخانه قزل ازون برای پرورش ماهی به طور گسترده و نیز باغداری</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ارتقا دانش و بهره‌وري نگهداشت و پرورش دام سبک و توسعه محدود دام سبک</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تعريف زنجیره توسعه گردشگری با محوریت غار و صنایع دستی و ظرفیت های بوم گردی روستایی</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توسعه کاشت گل محمدي و زعفران</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فروش مستقيم تابلو فرش و ابريشم</a:t>
            </a:r>
          </a:p>
          <a:p>
            <a:pPr algn="r"/>
            <a:r>
              <a:rPr lang="fa-IR" b="1" dirty="0">
                <a:solidFill>
                  <a:schemeClr val="tx1"/>
                </a:solidFill>
                <a:cs typeface="B Nazanin" panose="00000400000000000000" pitchFamily="2" charset="-78"/>
              </a:rPr>
              <a:t>کالبدی</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ارتقای کالبدي روستاها با روند 5 سال اخير با تزريق اعتبارات مناسب به دهياري‌ها و اجراي طرح‌هادي</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تغيير رويکرد فوري نسبت به اصلاح محدوده گذاري در طرح‌هادي براي ايجاد مسکن و جذابيت در عدم مهاجرت</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قابليت احداث يا اجراي جايگاه ذخيره 5 تا 10 مترمکعبي آب و آبشخور دام</a:t>
            </a:r>
          </a:p>
          <a:p>
            <a:pPr marL="342900" indent="-342900" algn="r" rtl="1">
              <a:buFont typeface="Wingdings" panose="05000000000000000000" pitchFamily="2" charset="2"/>
              <a:buChar char="Ø"/>
            </a:pPr>
            <a:r>
              <a:rPr lang="fa-IR" dirty="0">
                <a:solidFill>
                  <a:schemeClr val="tx1"/>
                </a:solidFill>
                <a:cs typeface="B Nazanin" panose="00000400000000000000" pitchFamily="2" charset="-78"/>
              </a:rPr>
              <a:t>پوشش نسبتا مناسب شبکه های برق، راه، خانه بهداشت در روستاهای بیش از 20 خانوار</a:t>
            </a:r>
          </a:p>
          <a:p>
            <a:pPr algn="r"/>
            <a:endParaRPr lang="en-US" sz="2300" dirty="0">
              <a:cs typeface="B Nazanin" panose="00000400000000000000" pitchFamily="2" charset="-78"/>
            </a:endParaRPr>
          </a:p>
        </p:txBody>
      </p:sp>
    </p:spTree>
    <p:extLst>
      <p:ext uri="{BB962C8B-B14F-4D97-AF65-F5344CB8AC3E}">
        <p14:creationId xmlns:p14="http://schemas.microsoft.com/office/powerpoint/2010/main" val="300471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581" y="527901"/>
            <a:ext cx="9873775" cy="5806911"/>
          </a:xfrm>
        </p:spPr>
        <p:txBody>
          <a:bodyPr>
            <a:normAutofit/>
          </a:bodyPr>
          <a:lstStyle/>
          <a:p>
            <a:pPr marL="0" indent="0" algn="just" rtl="1">
              <a:lnSpc>
                <a:spcPct val="115000"/>
              </a:lnSpc>
              <a:spcAft>
                <a:spcPts val="300"/>
              </a:spcAft>
              <a:buNone/>
            </a:pPr>
            <a:r>
              <a:rPr lang="fa-IR" sz="2400" b="1" dirty="0">
                <a:solidFill>
                  <a:srgbClr val="222222"/>
                </a:solidFill>
                <a:latin typeface="Arial" panose="020B0604020202020204" pitchFamily="34" charset="0"/>
                <a:ea typeface="Calibri" panose="020F0502020204030204" pitchFamily="34" charset="0"/>
                <a:cs typeface="B Nazanin" panose="00000400000000000000" pitchFamily="2" charset="-78"/>
              </a:rPr>
              <a:t>مدیریتی</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جهت‌دهي بخشي از اعتبارات دهياري‌ها از محل ارزش‌افزوده به اولويت‌هاي اقتصادي روستا</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ارزان‌سازي قيمت زمين در روستا با تغيير رويکرد به موضوع محدوده</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تعريف الگوي انگيزشي براي تعيين اعتبار دهياري روستاها از محل ماليات بر ارزش‌افزوده</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اجباري شدن بيمه حوادث از محل اعتبارات دهياري‌ها و مشارکت اهالي</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marL="0" indent="0" algn="just" rtl="1">
              <a:lnSpc>
                <a:spcPct val="115000"/>
              </a:lnSpc>
              <a:spcAft>
                <a:spcPts val="300"/>
              </a:spcAft>
              <a:buNone/>
            </a:pPr>
            <a:r>
              <a:rPr lang="fa-IR" sz="2400" b="1" dirty="0">
                <a:solidFill>
                  <a:srgbClr val="222222"/>
                </a:solidFill>
                <a:latin typeface="Arial" panose="020B0604020202020204" pitchFamily="34" charset="0"/>
                <a:ea typeface="Calibri" panose="020F0502020204030204" pitchFamily="34" charset="0"/>
                <a:cs typeface="B Nazanin" panose="00000400000000000000" pitchFamily="2" charset="-78"/>
              </a:rPr>
              <a:t>سازمانی فضایی</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قابلیت ایجاد تعاملات قوی بین دو غار کتله خور و علیصدر با فاصله 100 کیلومتری و استفاده از سرریز گردشگر آن</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نياز اضطراري به نظم‌بخشي به ساخت‌وسازهاي مهاجران در دهستان قشلاقات افشار</a:t>
            </a:r>
            <a:endParaRPr lang="en-US" sz="2400" dirty="0">
              <a:latin typeface="B Nazanin" panose="00000400000000000000" pitchFamily="2" charset="-78"/>
              <a:ea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val="70815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614"/>
            <a:ext cx="10515600" cy="922137"/>
          </a:xfrm>
        </p:spPr>
        <p:txBody>
          <a:bodyPr>
            <a:normAutofit/>
          </a:bodyPr>
          <a:lstStyle/>
          <a:p>
            <a:pPr algn="ctr"/>
            <a:r>
              <a:rPr lang="fa-IR" sz="4800" dirty="0">
                <a:solidFill>
                  <a:srgbClr val="002060"/>
                </a:solidFill>
                <a:cs typeface="B Nazanin" panose="00000400000000000000" pitchFamily="2" charset="-78"/>
              </a:rPr>
              <a:t>محدودیت‌ها</a:t>
            </a:r>
            <a:r>
              <a:rPr lang="fa-IR" sz="4800" dirty="0">
                <a:solidFill>
                  <a:schemeClr val="tx1"/>
                </a:solidFill>
                <a:cs typeface="B Nazanin" panose="00000400000000000000" pitchFamily="2" charset="-78"/>
              </a:rPr>
              <a:t> </a:t>
            </a:r>
            <a:endParaRPr lang="en-US" sz="4800" dirty="0">
              <a:solidFill>
                <a:schemeClr val="tx1"/>
              </a:solidFill>
              <a:cs typeface="B Nazanin" panose="00000400000000000000" pitchFamily="2" charset="-78"/>
            </a:endParaRPr>
          </a:p>
        </p:txBody>
      </p:sp>
      <p:sp>
        <p:nvSpPr>
          <p:cNvPr id="3" name="Content Placeholder 2"/>
          <p:cNvSpPr>
            <a:spLocks noGrp="1"/>
          </p:cNvSpPr>
          <p:nvPr>
            <p:ph idx="1"/>
          </p:nvPr>
        </p:nvSpPr>
        <p:spPr>
          <a:xfrm>
            <a:off x="838200" y="1366887"/>
            <a:ext cx="10515600" cy="4810076"/>
          </a:xfrm>
        </p:spPr>
        <p:txBody>
          <a:bodyPr>
            <a:normAutofit/>
          </a:bodyPr>
          <a:lstStyle/>
          <a:p>
            <a:pPr marL="0" indent="0" algn="r" rtl="1">
              <a:buNone/>
            </a:pPr>
            <a:r>
              <a:rPr lang="ar-SA" sz="2400" b="1" dirty="0">
                <a:solidFill>
                  <a:schemeClr val="tx1"/>
                </a:solidFill>
                <a:cs typeface="B Nazanin" panose="00000400000000000000" pitchFamily="2" charset="-78"/>
              </a:rPr>
              <a:t>اکولوژيک</a:t>
            </a:r>
            <a:endParaRPr lang="fa-IR" sz="2400" b="1" dirty="0">
              <a:solidFill>
                <a:schemeClr val="tx1"/>
              </a:solidFill>
              <a:cs typeface="B Nazanin" panose="00000400000000000000" pitchFamily="2" charset="-78"/>
            </a:endParaRPr>
          </a:p>
          <a:p>
            <a:pPr marL="0" indent="0" algn="r" rtl="1">
              <a:buNone/>
            </a:pPr>
            <a:r>
              <a:rPr lang="ar-SA" sz="2400" b="1" dirty="0">
                <a:solidFill>
                  <a:schemeClr val="tx1"/>
                </a:solidFill>
                <a:cs typeface="B Nazanin" panose="00000400000000000000" pitchFamily="2" charset="-78"/>
              </a:rPr>
              <a:t>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فقدان و محدوديت شديد منابع آب شرب (شوري، سنگيني زياد و يا نيترات بالا) در اکثريت روستاهاي منظومه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فقدان و محدوديت شديد آب کشاورزي با خشکي منابع آب سطحي و فقدان آب در لايه‌هاي عميق به ويژه در مناطق شمالي منظومه</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فقدان زمين درجه 1 کشاورزي و وجود زمين‌هاي آهکي و با کيفيت پايين و شيب‌دار(درجه2و 3)</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شوري آب‌هاي سطحي و حتي عميق به‌ویژه قزل‌اوزن و شورچايي براي شرب و کشاورزي</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سيل‌خيزي در برخي از روستاهاي جنوب منظومه</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تخريب گسترده مراتع و فقدان نظارت مؤثر</a:t>
            </a:r>
            <a:endParaRPr lang="en-US" sz="2400" dirty="0">
              <a:solidFill>
                <a:schemeClr val="tx1"/>
              </a:solidFill>
              <a:cs typeface="B Nazanin" panose="00000400000000000000" pitchFamily="2" charset="-78"/>
            </a:endParaRPr>
          </a:p>
          <a:p>
            <a:pPr marL="0" indent="0" algn="r" rtl="1">
              <a:buNone/>
            </a:pPr>
            <a:endParaRPr lang="en-US" sz="1400" dirty="0">
              <a:cs typeface="B Nazanin" panose="00000400000000000000" pitchFamily="2" charset="-78"/>
            </a:endParaRPr>
          </a:p>
        </p:txBody>
      </p:sp>
    </p:spTree>
    <p:extLst>
      <p:ext uri="{BB962C8B-B14F-4D97-AF65-F5344CB8AC3E}">
        <p14:creationId xmlns:p14="http://schemas.microsoft.com/office/powerpoint/2010/main" val="282293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5294"/>
            <a:ext cx="10515600" cy="5651669"/>
          </a:xfrm>
        </p:spPr>
        <p:txBody>
          <a:bodyPr>
            <a:normAutofit/>
          </a:bodyPr>
          <a:lstStyle/>
          <a:p>
            <a:pPr marL="0" indent="0" algn="r" rtl="1">
              <a:buNone/>
            </a:pPr>
            <a:endParaRPr lang="fa-IR" sz="2400" b="1" dirty="0">
              <a:cs typeface="B Nazanin" panose="00000400000000000000" pitchFamily="2" charset="-78"/>
            </a:endParaRPr>
          </a:p>
          <a:p>
            <a:pPr marL="0" indent="0" algn="r" rtl="1">
              <a:buNone/>
            </a:pPr>
            <a:r>
              <a:rPr lang="ar-SA" sz="2400" b="1" dirty="0">
                <a:solidFill>
                  <a:schemeClr val="tx1"/>
                </a:solidFill>
                <a:cs typeface="B Nazanin" panose="00000400000000000000" pitchFamily="2" charset="-78"/>
              </a:rPr>
              <a:t>اقتصادي (محدودیت‌های عمومی)</a:t>
            </a:r>
            <a:r>
              <a:rPr lang="ar-SA" sz="2400" dirty="0">
                <a:solidFill>
                  <a:schemeClr val="tx1"/>
                </a:solidFill>
                <a:cs typeface="B Nazanin" panose="00000400000000000000" pitchFamily="2" charset="-78"/>
              </a:rPr>
              <a:t>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دامداری کاملاً سنتی با مرگ‌ومیر بالا</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مقیاس کوچک زمین‌های بهره‌برداری</a:t>
            </a:r>
            <a:endParaRPr lang="fa-IR" sz="2400" b="1" dirty="0">
              <a:solidFill>
                <a:schemeClr val="tx1"/>
              </a:solidFill>
              <a:cs typeface="B Nazanin" panose="00000400000000000000" pitchFamily="2" charset="-78"/>
            </a:endParaRPr>
          </a:p>
          <a:p>
            <a:pPr marL="0" indent="0" algn="r" rtl="1">
              <a:buNone/>
            </a:pPr>
            <a:r>
              <a:rPr lang="ar-SA" sz="2400" b="1" dirty="0">
                <a:solidFill>
                  <a:schemeClr val="tx1"/>
                </a:solidFill>
                <a:cs typeface="B Nazanin" panose="00000400000000000000" pitchFamily="2" charset="-78"/>
              </a:rPr>
              <a:t>اقتصادی ( محدودیت‌های اختصاصی)</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اقتصاد تک‌محصولي مبتني بر دام سبک در سطح منظومه</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لزوم انتقال آب از سد تالوار حداقل برای شرب به عنوان یکی از آرزوی های اهالی منطقه</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محدودیت منابع مالی در توسعه زیرساخت های گردشگری بر محوریت غار</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دستمزدي بودن توليد قالي و تابلو فرش ابريشم و توليد آن با برند قم در دهستان شيوانات</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ديم پايه بودن کشاورزي غالب منظومه و درامد و اشتغال پذيري محدود زمين‌هاي ديمي گندم</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محدوديت زمين ديم در ايجاد اشتغال و درآمد (هر 15 هکتار يک نفر اشتغال ناقص) </a:t>
            </a:r>
            <a:endParaRPr lang="en-US" sz="2400" dirty="0">
              <a:solidFill>
                <a:schemeClr val="tx1"/>
              </a:solidFill>
              <a:cs typeface="B Nazanin" panose="00000400000000000000" pitchFamily="2" charset="-78"/>
            </a:endParaRPr>
          </a:p>
          <a:p>
            <a:pPr marL="0" indent="0" algn="r">
              <a:buNone/>
            </a:pPr>
            <a:endParaRPr lang="en-US" sz="1400" dirty="0">
              <a:cs typeface="B Nazanin" panose="00000400000000000000" pitchFamily="2" charset="-78"/>
            </a:endParaRPr>
          </a:p>
        </p:txBody>
      </p:sp>
    </p:spTree>
    <p:extLst>
      <p:ext uri="{BB962C8B-B14F-4D97-AF65-F5344CB8AC3E}">
        <p14:creationId xmlns:p14="http://schemas.microsoft.com/office/powerpoint/2010/main" val="419278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5097"/>
            <a:ext cx="10515600" cy="5931866"/>
          </a:xfrm>
        </p:spPr>
        <p:txBody>
          <a:bodyPr>
            <a:normAutofit/>
          </a:bodyPr>
          <a:lstStyle/>
          <a:p>
            <a:pPr marL="0" indent="0" algn="r" rtl="1">
              <a:buNone/>
            </a:pPr>
            <a:endParaRPr lang="en-US" sz="2000" b="1" dirty="0">
              <a:solidFill>
                <a:schemeClr val="tx1"/>
              </a:solidFill>
              <a:cs typeface="B Nazanin" panose="00000400000000000000" pitchFamily="2" charset="-78"/>
            </a:endParaRPr>
          </a:p>
          <a:p>
            <a:pPr marL="0" indent="0" algn="r" rtl="1">
              <a:buNone/>
            </a:pPr>
            <a:r>
              <a:rPr lang="ar-SA" sz="2400" b="1" dirty="0">
                <a:solidFill>
                  <a:schemeClr val="tx1"/>
                </a:solidFill>
                <a:cs typeface="B Nazanin" panose="00000400000000000000" pitchFamily="2" charset="-78"/>
              </a:rPr>
              <a:t>مديريتي	</a:t>
            </a:r>
            <a:endParaRPr lang="en-US" sz="2400" b="1"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فقدان آموزش‌هاي ترويجي کشاورزي در حوزه دام و پايين بودن اثربخشي آموزش‌هاي موجود</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مراحل سخت و آزاردهنده تضمين‌هاي بانکی و مسير طولاني، زمان‌بر و هزينه‌بر صدور مجوزها</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توان محدود منابع طبيعي در برخورد با کشت مراتع</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فقدان توان شورا و دهيارها در مقابله با ساخت‌وسازهای خارج از محدوده در قشلاقات افشار</a:t>
            </a:r>
            <a:endParaRPr lang="en-US" sz="2400" dirty="0">
              <a:solidFill>
                <a:schemeClr val="tx1"/>
              </a:solidFill>
              <a:cs typeface="B Nazanin" panose="00000400000000000000" pitchFamily="2" charset="-78"/>
            </a:endParaRPr>
          </a:p>
          <a:p>
            <a:pPr marL="0" indent="0" algn="r" rtl="1">
              <a:buNone/>
            </a:pPr>
            <a:endParaRPr lang="fa-IR" sz="2400" b="1" dirty="0">
              <a:solidFill>
                <a:schemeClr val="tx1"/>
              </a:solidFill>
              <a:cs typeface="B Nazanin" panose="00000400000000000000" pitchFamily="2" charset="-78"/>
            </a:endParaRPr>
          </a:p>
          <a:p>
            <a:pPr marL="0" indent="0" algn="r" rtl="1">
              <a:buNone/>
            </a:pPr>
            <a:r>
              <a:rPr lang="ar-SA" sz="2400" b="1" dirty="0">
                <a:solidFill>
                  <a:schemeClr val="tx1"/>
                </a:solidFill>
                <a:cs typeface="B Nazanin" panose="00000400000000000000" pitchFamily="2" charset="-78"/>
              </a:rPr>
              <a:t>سازمان فضايي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ضعيف بودن پيوندهاي درون منظومه‌اي به ويژه با شهر گرماب</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تخليه روستاهاي بخش قشلاقات افشار و تبديل روستاهاي متوسط به کوچک و بسيار کوچک</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مهاجر فرستي زياد منظومه</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ضعف سلسله مراتبي جريان‌ها و پيوندها</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15050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415169"/>
          </a:xfrm>
        </p:spPr>
        <p:txBody>
          <a:bodyPr>
            <a:normAutofit/>
          </a:bodyPr>
          <a:lstStyle/>
          <a:p>
            <a:pPr marL="0" indent="0" algn="r" rtl="1">
              <a:buNone/>
            </a:pPr>
            <a:r>
              <a:rPr lang="ar-SA" sz="2400" b="1" dirty="0">
                <a:solidFill>
                  <a:schemeClr val="tx1"/>
                </a:solidFill>
                <a:cs typeface="B Nazanin" panose="00000400000000000000" pitchFamily="2" charset="-78"/>
              </a:rPr>
              <a:t>اجتماعي و فرهنگي</a:t>
            </a:r>
            <a:r>
              <a:rPr lang="ar-SA" sz="2400" dirty="0">
                <a:solidFill>
                  <a:schemeClr val="tx1"/>
                </a:solidFill>
                <a:cs typeface="B Nazanin" panose="00000400000000000000" pitchFamily="2" charset="-78"/>
              </a:rPr>
              <a:t>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بالاترين نرخ مهاجرت بين منظومه‌هاي شهرستان و حفظ نيروهاي سنتي</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دوري از عادت به کار سخت در دوره نوجواني و فراموشي فرهنگ کار</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کاهش سرمايه اجتماعي با منشأ کاهش اعتماد اجتماعي و کاهش تعاون و همياري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ترک تحصيل بيش از 50 درصدي در مقطع متوسطه</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کاهش کيفيت آموزش با کاهش جمعيت و فقدان معلم اختصاصي هر پايه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اختلاف فرهنگي و درآمدي روستاييان با مهاجران فصلي از تهران در بخش افشار</a:t>
            </a:r>
            <a:endParaRPr lang="en-US" sz="2400" dirty="0">
              <a:solidFill>
                <a:schemeClr val="tx1"/>
              </a:solidFill>
              <a:cs typeface="B Nazanin" panose="00000400000000000000" pitchFamily="2" charset="-78"/>
            </a:endParaRPr>
          </a:p>
          <a:p>
            <a:pPr marL="0" indent="0" algn="r" rtl="1">
              <a:buNone/>
            </a:pPr>
            <a:r>
              <a:rPr lang="ar-SA" sz="2400" b="1" dirty="0">
                <a:solidFill>
                  <a:schemeClr val="tx1"/>
                </a:solidFill>
                <a:cs typeface="B Nazanin" panose="00000400000000000000" pitchFamily="2" charset="-78"/>
              </a:rPr>
              <a:t>کالبدي	</a:t>
            </a:r>
            <a:endParaRPr lang="en-US" sz="2400" b="1"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کمبود آب شرب و شوري آن ، فقدان شبکه توزيع آب شرب و يا فرسودگي آن در غالب روستاها و اصلي‌ترين مسئله روستاها</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تراکم پایین جمعیت و مهاجرت گسترده و فقدان توجیه بسیاری از سرمایه گذاری های اجتماعی </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عدم نوسازي مطلوب واحدهاي مسکوني روستايي</a:t>
            </a:r>
            <a:endParaRPr lang="en-US" sz="2400" dirty="0">
              <a:solidFill>
                <a:schemeClr val="tx1"/>
              </a:solidFill>
              <a:cs typeface="B Nazanin" panose="00000400000000000000" pitchFamily="2" charset="-78"/>
            </a:endParaRPr>
          </a:p>
          <a:p>
            <a:pPr algn="r" rtl="1"/>
            <a:r>
              <a:rPr lang="fa-IR" sz="2400" dirty="0">
                <a:solidFill>
                  <a:schemeClr val="tx1"/>
                </a:solidFill>
                <a:cs typeface="B Nazanin" panose="00000400000000000000" pitchFamily="2" charset="-78"/>
              </a:rPr>
              <a:t>آنتن دهي ضعیف تلفن همراه و تلويزيون و ضعف خدمات </a:t>
            </a:r>
            <a:r>
              <a:rPr lang="en-US" sz="2400" dirty="0">
                <a:solidFill>
                  <a:schemeClr val="tx1"/>
                </a:solidFill>
                <a:latin typeface="Times New Roman" panose="02020603050405020304" pitchFamily="18" charset="0"/>
                <a:cs typeface="Times New Roman" panose="02020603050405020304" pitchFamily="18" charset="0"/>
              </a:rPr>
              <a:t>ICT</a:t>
            </a:r>
          </a:p>
          <a:p>
            <a:pPr algn="r" rtl="1"/>
            <a:r>
              <a:rPr lang="fa-IR" sz="2400" dirty="0">
                <a:solidFill>
                  <a:schemeClr val="tx1"/>
                </a:solidFill>
                <a:cs typeface="B Nazanin" panose="00000400000000000000" pitchFamily="2" charset="-78"/>
              </a:rPr>
              <a:t>فقدان راه آسفالته در بخشي از دهستان قشلاقات افشار</a:t>
            </a:r>
            <a:endParaRPr lang="fa-IR" sz="2400" b="1" dirty="0">
              <a:solidFill>
                <a:schemeClr val="tx1"/>
              </a:solidFill>
              <a:cs typeface="B Nazanin" panose="00000400000000000000" pitchFamily="2" charset="-78"/>
            </a:endParaRPr>
          </a:p>
          <a:p>
            <a:endParaRPr lang="fa-IR" dirty="0"/>
          </a:p>
          <a:p>
            <a:endParaRPr lang="en-US" dirty="0"/>
          </a:p>
        </p:txBody>
      </p:sp>
    </p:spTree>
    <p:extLst>
      <p:ext uri="{BB962C8B-B14F-4D97-AF65-F5344CB8AC3E}">
        <p14:creationId xmlns:p14="http://schemas.microsoft.com/office/powerpoint/2010/main" val="19515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556" y="-77650"/>
            <a:ext cx="5404700" cy="681250"/>
          </a:xfrm>
        </p:spPr>
        <p:txBody>
          <a:bodyPr>
            <a:normAutofit/>
          </a:bodyPr>
          <a:lstStyle/>
          <a:p>
            <a:pPr algn="ctr"/>
            <a:r>
              <a:rPr lang="fa-IR" sz="1800" b="1" dirty="0">
                <a:solidFill>
                  <a:srgbClr val="002060"/>
                </a:solidFill>
                <a:cs typeface="B Nazanin" panose="00000400000000000000" pitchFamily="2" charset="-78"/>
              </a:rPr>
              <a:t>قابليت‌ها و محدوديت‌هاي تأثيرگذار منظومه در قالب ماتریس فضایی</a:t>
            </a:r>
            <a:endParaRPr lang="en-US" sz="1800" b="1" dirty="0">
              <a:solidFill>
                <a:srgbClr val="002060"/>
              </a:solidFill>
              <a:cs typeface="B Nazanin"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2675627"/>
              </p:ext>
            </p:extLst>
          </p:nvPr>
        </p:nvGraphicFramePr>
        <p:xfrm>
          <a:off x="0" y="461624"/>
          <a:ext cx="12038119" cy="6566752"/>
        </p:xfrm>
        <a:graphic>
          <a:graphicData uri="http://schemas.openxmlformats.org/drawingml/2006/table">
            <a:tbl>
              <a:tblPr rtl="1" firstRow="1" firstCol="1" bandRow="1"/>
              <a:tblGrid>
                <a:gridCol w="1348376">
                  <a:extLst>
                    <a:ext uri="{9D8B030D-6E8A-4147-A177-3AD203B41FA5}">
                      <a16:colId xmlns:a16="http://schemas.microsoft.com/office/drawing/2014/main" val="20000"/>
                    </a:ext>
                  </a:extLst>
                </a:gridCol>
                <a:gridCol w="2340432">
                  <a:extLst>
                    <a:ext uri="{9D8B030D-6E8A-4147-A177-3AD203B41FA5}">
                      <a16:colId xmlns:a16="http://schemas.microsoft.com/office/drawing/2014/main" val="20001"/>
                    </a:ext>
                  </a:extLst>
                </a:gridCol>
                <a:gridCol w="2465993">
                  <a:extLst>
                    <a:ext uri="{9D8B030D-6E8A-4147-A177-3AD203B41FA5}">
                      <a16:colId xmlns:a16="http://schemas.microsoft.com/office/drawing/2014/main" val="20002"/>
                    </a:ext>
                  </a:extLst>
                </a:gridCol>
                <a:gridCol w="2465993">
                  <a:extLst>
                    <a:ext uri="{9D8B030D-6E8A-4147-A177-3AD203B41FA5}">
                      <a16:colId xmlns:a16="http://schemas.microsoft.com/office/drawing/2014/main" val="20003"/>
                    </a:ext>
                  </a:extLst>
                </a:gridCol>
                <a:gridCol w="1937729">
                  <a:extLst>
                    <a:ext uri="{9D8B030D-6E8A-4147-A177-3AD203B41FA5}">
                      <a16:colId xmlns:a16="http://schemas.microsoft.com/office/drawing/2014/main" val="20004"/>
                    </a:ext>
                  </a:extLst>
                </a:gridCol>
                <a:gridCol w="1479596">
                  <a:extLst>
                    <a:ext uri="{9D8B030D-6E8A-4147-A177-3AD203B41FA5}">
                      <a16:colId xmlns:a16="http://schemas.microsoft.com/office/drawing/2014/main" val="20005"/>
                    </a:ext>
                  </a:extLst>
                </a:gridCol>
              </a:tblGrid>
              <a:tr h="274885">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Zar" panose="00000400000000000000" pitchFamily="2" charset="-78"/>
                        </a:rPr>
                        <a:t>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a:solidFill>
                            <a:schemeClr val="tx1"/>
                          </a:solidFill>
                          <a:effectLst/>
                          <a:latin typeface="Arial" panose="020B0604020202020204" pitchFamily="34" charset="0"/>
                          <a:ea typeface="Times New Roman" panose="02020603050405020304" pitchFamily="18" charset="0"/>
                          <a:cs typeface="B Zar" panose="00000400000000000000" pitchFamily="2" charset="-78"/>
                        </a:rPr>
                        <a:t>نام روستا</a:t>
                      </a:r>
                      <a:endParaRPr lang="en-US" sz="105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قوت اختصاصی 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ضعف‌های اختصاصی 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فرصت‌های اختصاصی حوزه</a:t>
                      </a:r>
                      <a:endParaRPr lang="en-US" sz="105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0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تهدید اختصاصی حوزه</a:t>
                      </a:r>
                      <a:endParaRPr lang="en-US" sz="100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50056">
                <a:tc rowSpan="11">
                  <a:txBody>
                    <a:bodyPr/>
                    <a:lstStyle/>
                    <a:p>
                      <a:pPr algn="ctr" rtl="0">
                        <a:lnSpc>
                          <a:spcPct val="107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A1</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حصارسفلي</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بهره‌مند از منابع آبی رودخانه بزینه رود</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1">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کمبود آب شرب /  تلفات زیاد دام سبک / از بین رفتن مراتع/ فقدان آب کشاورزی و عدم بهره‌برداری از  آب‌های سطحی فصلی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1">
                        <a:lnSpc>
                          <a:spcPct val="107000"/>
                        </a:lnSpc>
                        <a:spcAft>
                          <a:spcPts val="0"/>
                        </a:spcAft>
                      </a:pPr>
                      <a:r>
                        <a:rPr lang="ar-SA"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خشکی آب رودخانه</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حصارعليا</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اقچه گنبد</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7">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منابع آب‌های سطحی در صورت بهره‌برداری مناسب/ زمین‌های  کشاورزی و مراتع نسبتاً خوب / دامداری سبک  نسبتاً زیاد / بافت فرش ابریشم</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rowSpan="7">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مجاورت با غار کتله خور و بالغ بلاغی /  ظرفیت توسعه خانه‌های بوم گردی / مجاورت با سد تالوار</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rtl="0">
                        <a:lnSpc>
                          <a:spcPct val="107000"/>
                        </a:lnSpc>
                        <a:spcAft>
                          <a:spcPts val="0"/>
                        </a:spcAft>
                      </a:pPr>
                      <a:r>
                        <a:rPr lang="en-US"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قمچقاي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خليفه قشلاق</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ديني بيك</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سوله</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گوناي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50056">
                <a:tc vMerge="1">
                  <a:txBody>
                    <a:bodyPr/>
                    <a:lstStyle/>
                    <a:p>
                      <a:endParaRPr lang="en-US"/>
                    </a:p>
                  </a:txBody>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نريمان قشلاق</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50056">
                <a:tc vMerge="1">
                  <a:txBody>
                    <a:bodyPr/>
                    <a:lstStyle/>
                    <a:p>
                      <a:endParaRPr lang="en-US"/>
                    </a:p>
                  </a:txBody>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مصراباد</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ctr" rtl="0">
                        <a:lnSpc>
                          <a:spcPct val="1070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10"/>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قره ولي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50056">
                <a:tc rowSpan="9">
                  <a:txBody>
                    <a:bodyPr/>
                    <a:lstStyle/>
                    <a:p>
                      <a:pPr algn="ctr" rtl="0">
                        <a:lnSpc>
                          <a:spcPct val="107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A2</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بورون</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rowSpan="4">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استقامت مردم و عدم مهاجرت آن‌ها با وجود فقدان آب شرب و کشاورزی / اجاره کاری / تحصیلات نسبتاً مناسب / ساختار کالبدی خوب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تکمیل شدن محدوده روستا، کمبود شدید آب شرب، محدودیت آب کشاورزی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rtl="0">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سیل خیزی</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2"/>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مسگر</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قازقلوي عليا</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rowSpan="3">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وجود معدن نمک/ قنات‌های قابل احیا</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14"/>
                  </a:ext>
                </a:extLst>
              </a:tr>
              <a:tr h="263793">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قويي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p>
                      <a:pPr algn="ctr" rtl="0">
                        <a:lnSpc>
                          <a:spcPct val="107000"/>
                        </a:lnSpc>
                        <a:spcAft>
                          <a:spcPts val="0"/>
                        </a:spcAft>
                      </a:pPr>
                      <a:r>
                        <a:rPr lang="en-US"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50056">
                <a:tc vMerge="1">
                  <a:txBody>
                    <a:bodyPr/>
                    <a:lstStyle/>
                    <a:p>
                      <a:endParaRPr lang="en-US"/>
                    </a:p>
                  </a:txBody>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كشگنلو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rowSpan="5">
                  <a:txBody>
                    <a:bodyPr/>
                    <a:lstStyle/>
                    <a:p>
                      <a:pPr algn="ctr" rtl="0">
                        <a:lnSpc>
                          <a:spcPct val="1070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مهاجرت گسترده / تخلیه تقریباً کامل روستاها</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مهديلو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rowSpan="4">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17"/>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يوزباشي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شورجا</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افشارلو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50056">
                <a:tc rowSpan="15">
                  <a:txBody>
                    <a:bodyPr/>
                    <a:lstStyle/>
                    <a:p>
                      <a:pPr algn="ctr" rtl="0">
                        <a:lnSpc>
                          <a:spcPct val="107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B1</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يقين 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rowSpan="11">
                  <a:txBody>
                    <a:bodyPr/>
                    <a:lstStyle/>
                    <a:p>
                      <a:pPr algn="ctr" rtl="0">
                        <a:lnSpc>
                          <a:spcPct val="1070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1">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تخلیه تقریباً کامل روستاها</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1">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1">
                  <a:txBody>
                    <a:bodyPr/>
                    <a:lstStyle/>
                    <a:p>
                      <a:pPr algn="ctr" rtl="0">
                        <a:lnSpc>
                          <a:spcPct val="107000"/>
                        </a:lnSpc>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مصطفي 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پيغمبرلو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تيمورلو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4"/>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اصلانلو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5"/>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چقلوي سفلي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6"/>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حسن 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جمعه 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8"/>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قليچ قيه</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9"/>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كردلو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0"/>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محمدلو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1"/>
                  </a:ext>
                </a:extLst>
              </a:tr>
              <a:tr h="150056">
                <a:tc vMerge="1">
                  <a:txBody>
                    <a:bodyPr/>
                    <a:lstStyle/>
                    <a:p>
                      <a:endParaRPr lang="en-US"/>
                    </a:p>
                  </a:txBody>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قمشلو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rowSpan="4">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تالار بکر خشک شده قمشلو/ مرکزیت خدماتی اولی بیک/ انسجام اجتماعی خوب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مهاجرت گسترده / فقدان آب شرب و آب کشاورزی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ظرفیت  بالقوه  گردشگری تالاب قمشلو</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rtl="0">
                        <a:lnSpc>
                          <a:spcPct val="107000"/>
                        </a:lnSpc>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2"/>
                  </a:ext>
                </a:extLst>
              </a:tr>
              <a:tr h="175861">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توحيدلو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3"/>
                  </a:ext>
                </a:extLst>
              </a:tr>
              <a:tr h="150056">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تاتارده</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a:txBody>
                    <a:bodyPr/>
                    <a:lstStyle/>
                    <a:p>
                      <a:pPr algn="ctr" rtl="0">
                        <a:lnSpc>
                          <a:spcPct val="1070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34"/>
                  </a:ext>
                </a:extLst>
              </a:tr>
              <a:tr h="263793">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اولي بيك</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مرکزیت حوزه عملکردی و مرکزیت جغرافیایی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035"/>
                  </a:ext>
                </a:extLst>
              </a:tr>
              <a:tr h="150056">
                <a:tc rowSpan="3">
                  <a:txBody>
                    <a:bodyPr/>
                    <a:lstStyle/>
                    <a:p>
                      <a:pPr algn="ctr" rtl="0">
                        <a:lnSpc>
                          <a:spcPct val="107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B2</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كندتاتار/چشمه تاتار</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تخلیه تقریباً کامل روستاها و فقدان منابع آب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a:lnSpc>
                          <a:spcPct val="1070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a:lnSpc>
                          <a:spcPct val="107000"/>
                        </a:lnSpc>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6"/>
                  </a:ext>
                </a:extLst>
              </a:tr>
              <a:tr h="271120">
                <a:tc vMerge="1">
                  <a:txBody>
                    <a:bodyPr/>
                    <a:lstStyle/>
                    <a:p>
                      <a:endParaRPr lang="en-US"/>
                    </a:p>
                  </a:txBody>
                  <a:tcPr/>
                </a:tc>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محمدشاه 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7"/>
                  </a:ext>
                </a:extLst>
              </a:tr>
              <a:tr h="241138">
                <a:tc vMerge="1">
                  <a:txBody>
                    <a:bodyPr/>
                    <a:lstStyle/>
                    <a:p>
                      <a:endParaRPr lang="en-US"/>
                    </a:p>
                  </a:txBody>
                  <a:tcPr/>
                </a:tc>
                <a:tc>
                  <a:txBody>
                    <a:bodyPr/>
                    <a:lstStyle/>
                    <a:p>
                      <a:pPr algn="ctr" rtl="1">
                        <a:lnSpc>
                          <a:spcPct val="107000"/>
                        </a:lnSpc>
                        <a:spcAft>
                          <a:spcPts val="0"/>
                        </a:spcAft>
                      </a:pPr>
                      <a:r>
                        <a:rPr lang="ar-SA" sz="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حصارشيوان</a:t>
                      </a:r>
                      <a:endParaRPr lang="en-US" sz="8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endParaRPr lang="en-US" sz="8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endParaRPr lang="en-US" sz="800" dirty="0">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800" dirty="0"/>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800" dirty="0"/>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8"/>
                  </a:ext>
                </a:extLst>
              </a:tr>
            </a:tbl>
          </a:graphicData>
        </a:graphic>
      </p:graphicFrame>
    </p:spTree>
    <p:extLst>
      <p:ext uri="{BB962C8B-B14F-4D97-AF65-F5344CB8AC3E}">
        <p14:creationId xmlns:p14="http://schemas.microsoft.com/office/powerpoint/2010/main" val="187419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7348728"/>
              </p:ext>
            </p:extLst>
          </p:nvPr>
        </p:nvGraphicFramePr>
        <p:xfrm>
          <a:off x="35511" y="697585"/>
          <a:ext cx="10795246" cy="5428896"/>
        </p:xfrm>
        <a:graphic>
          <a:graphicData uri="http://schemas.openxmlformats.org/drawingml/2006/table">
            <a:tbl>
              <a:tblPr rtl="1" firstRow="1" firstCol="1" bandRow="1"/>
              <a:tblGrid>
                <a:gridCol w="22460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288093">
                  <a:extLst>
                    <a:ext uri="{9D8B030D-6E8A-4147-A177-3AD203B41FA5}">
                      <a16:colId xmlns:a16="http://schemas.microsoft.com/office/drawing/2014/main" val="20002"/>
                    </a:ext>
                  </a:extLst>
                </a:gridCol>
                <a:gridCol w="1990944">
                  <a:extLst>
                    <a:ext uri="{9D8B030D-6E8A-4147-A177-3AD203B41FA5}">
                      <a16:colId xmlns:a16="http://schemas.microsoft.com/office/drawing/2014/main" val="20003"/>
                    </a:ext>
                  </a:extLst>
                </a:gridCol>
                <a:gridCol w="1526959">
                  <a:extLst>
                    <a:ext uri="{9D8B030D-6E8A-4147-A177-3AD203B41FA5}">
                      <a16:colId xmlns:a16="http://schemas.microsoft.com/office/drawing/2014/main" val="20004"/>
                    </a:ext>
                  </a:extLst>
                </a:gridCol>
              </a:tblGrid>
              <a:tr h="198723">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حصارشيوان</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rowSpan="6">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دارا بودن حداقلی از آب کشاورزی / چشم‌انداز خوب روستا و ظرفیت توریستی با توجه به نزدبکی با کتله خور / ظرفیت آبخوان داری و ذخیره آب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مهاجرت گسترده در 10 سال گذشته / کمبود منابع درآمدی در روستا و ضعف بنیه مالی/نبود آب شرب لوله‌کشی شده</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احیای قنات پرشده در اثر سیل/پتانسیل  و علاقه روستایی‌ها برای کشت محصولات جایگزین/امکان تجمیع آب‌های سطحی و روان آب‌ها/</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فقدان دام پزشک در گرماب/تخریب مراتع طبیعی/ عدم پوشش راه اسفالته برای روستای حصار</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8723">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قويجوق عليا</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ينگي اباد</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بختي</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فريدون</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گوگرچينك</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اجي كهريز</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8">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r>
                        <a:rPr lang="fa-IR"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ورود سرمایه‌های قابل</a:t>
                      </a:r>
                      <a:r>
                        <a:rPr lang="fa-IR" sz="1100" b="1">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r>
                        <a:rPr lang="fa-IR"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توجه ساختمان‌های ویلایی به روستا با بازگشت مهاجران به صورت فصلی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تخلیه تقریباً کامل روستاها و فقدان منابع آب</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ctr" rtl="0">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برگشت برخی از مهاجران سابق برای اقامت فصلی با ایجاد خانه های ویلایی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ctr" rtl="0">
                        <a:lnSpc>
                          <a:spcPct val="1070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عيسي بيگلو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تازه قشلاق</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وكيل قشلاق</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علي مردان</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طاهرلو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گلبلاغي</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98723">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آق قويي</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باغلوجه</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5">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ورود سرمایه‌های قابل توجه ساختمان‌های ویلایی به روستا با بازگشت مهاجران به صورت فصلی / شکل‌گیری مهاجرت معکوس</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آب آشامیدنی تلخ و غیرقابل شرب / فقدان آب کشاورزی/مهاجرت گسترده در سنوات گذشته / انسجام پایین اجتماعی / جمعیت پیر و ناتوان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مجاورت با قزل‌اوزن و آب غنی شور و امکان پرورش ماهی / نوسازی روستا با سرمایه‌های وارد شده برای احداث خانه‌های ویلایی مدرن/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تضاد بین مهاجران فصلی و ساکنین ثابت روستا / تهدید پایداری منابع آبی روستا و عدم توازن کالبدی با ورود مهاجران جدید و احداث خانه‌های ویلایی در پیرامون روستاها</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8723">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چريكلو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باش قشلاق</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اقاچقلو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71988">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منداق</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ورمانلو</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تخلیه تقریباً کامل روستاها و فقدان منابع آب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rtl="0">
                        <a:lnSpc>
                          <a:spcPct val="107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كملر</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يساول</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5">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منابع آب کشاورزی نسبتاً خوب /اراضي کشاورزي حاصلخيز با اندازه مناسب</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مهاجرت و کاهش جمعيت در دهه هشتاد / کمبود آب شرب و کم توانی اکولوژیکی </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قرار داشتن در کنار  بخش شیرین رودخانه قزل‌اوزن  و امکان  توسعه آبزی‌پروری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عدم توانایی در بهره‌برداری از ظرفیت خوب آبی رودخانه قزل‌اوزن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چقلوي عليا</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198723">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خليفه لو</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198723">
                <a:tc>
                  <a:txBody>
                    <a:bodyPr/>
                    <a:lstStyle/>
                    <a:p>
                      <a:pPr algn="ctr" rtl="1">
                        <a:lnSpc>
                          <a:spcPct val="107000"/>
                        </a:lnSpc>
                        <a:spcAft>
                          <a:spcPts val="0"/>
                        </a:spcAft>
                      </a:pPr>
                      <a:r>
                        <a:rPr lang="ar-SA" sz="90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گنداب</a:t>
                      </a:r>
                      <a:endParaRPr lang="en-US" sz="90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4"/>
                  </a:ext>
                </a:extLst>
              </a:tr>
              <a:tr h="198723">
                <a:tc>
                  <a:txBody>
                    <a:bodyPr/>
                    <a:lstStyle/>
                    <a:p>
                      <a:pPr algn="ctr" rtl="1">
                        <a:lnSpc>
                          <a:spcPct val="107000"/>
                        </a:lnSpc>
                        <a:spcAft>
                          <a:spcPts val="0"/>
                        </a:spcAft>
                      </a:pPr>
                      <a:r>
                        <a:rPr lang="ar-SA" sz="9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توتورقان</a:t>
                      </a:r>
                      <a:endParaRPr lang="en-US" sz="900" dirty="0">
                        <a:effectLst/>
                        <a:latin typeface="B Nazanin" panose="00000400000000000000" pitchFamily="2" charset="-78"/>
                        <a:ea typeface="Calibri" panose="020F0502020204030204" pitchFamily="34" charset="0"/>
                        <a:cs typeface="B Nazanin" panose="00000400000000000000" pitchFamily="2" charset="-78"/>
                      </a:endParaRPr>
                    </a:p>
                  </a:txBody>
                  <a:tcPr marL="59032" marR="590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0006791"/>
              </p:ext>
            </p:extLst>
          </p:nvPr>
        </p:nvGraphicFramePr>
        <p:xfrm>
          <a:off x="10848513" y="1833502"/>
          <a:ext cx="1343487" cy="4376845"/>
        </p:xfrm>
        <a:graphic>
          <a:graphicData uri="http://schemas.openxmlformats.org/drawingml/2006/table">
            <a:tbl>
              <a:tblPr rtl="1" firstRow="1" firstCol="1" bandRow="1"/>
              <a:tblGrid>
                <a:gridCol w="1343487">
                  <a:extLst>
                    <a:ext uri="{9D8B030D-6E8A-4147-A177-3AD203B41FA5}">
                      <a16:colId xmlns:a16="http://schemas.microsoft.com/office/drawing/2014/main" val="20000"/>
                    </a:ext>
                  </a:extLst>
                </a:gridCol>
              </a:tblGrid>
              <a:tr h="2877983">
                <a:tc>
                  <a:txBody>
                    <a:bodyPr/>
                    <a:lstStyle/>
                    <a:p>
                      <a:pPr algn="ctr" rtl="0">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B3</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1498862">
                <a:tc>
                  <a:txBody>
                    <a:bodyPr/>
                    <a:lstStyle/>
                    <a:p>
                      <a:pPr algn="ctr" rtl="0">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B4</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bl>
          </a:graphicData>
        </a:graphic>
      </p:graphicFrame>
      <p:cxnSp>
        <p:nvCxnSpPr>
          <p:cNvPr id="14" name="Straight Connector 13"/>
          <p:cNvCxnSpPr/>
          <p:nvPr/>
        </p:nvCxnSpPr>
        <p:spPr>
          <a:xfrm>
            <a:off x="12192000" y="697585"/>
            <a:ext cx="0" cy="1159506"/>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743476965"/>
              </p:ext>
            </p:extLst>
          </p:nvPr>
        </p:nvGraphicFramePr>
        <p:xfrm>
          <a:off x="35510" y="79374"/>
          <a:ext cx="12171285" cy="586451"/>
        </p:xfrm>
        <a:graphic>
          <a:graphicData uri="http://schemas.openxmlformats.org/drawingml/2006/table">
            <a:tbl>
              <a:tblPr rtl="1" firstRow="1" firstCol="1" bandRow="1"/>
              <a:tblGrid>
                <a:gridCol w="1372036">
                  <a:extLst>
                    <a:ext uri="{9D8B030D-6E8A-4147-A177-3AD203B41FA5}">
                      <a16:colId xmlns:a16="http://schemas.microsoft.com/office/drawing/2014/main" val="20000"/>
                    </a:ext>
                  </a:extLst>
                </a:gridCol>
                <a:gridCol w="2195257">
                  <a:extLst>
                    <a:ext uri="{9D8B030D-6E8A-4147-A177-3AD203B41FA5}">
                      <a16:colId xmlns:a16="http://schemas.microsoft.com/office/drawing/2014/main" val="20001"/>
                    </a:ext>
                  </a:extLst>
                </a:gridCol>
                <a:gridCol w="2797183">
                  <a:extLst>
                    <a:ext uri="{9D8B030D-6E8A-4147-A177-3AD203B41FA5}">
                      <a16:colId xmlns:a16="http://schemas.microsoft.com/office/drawing/2014/main" val="20002"/>
                    </a:ext>
                  </a:extLst>
                </a:gridCol>
                <a:gridCol w="2273496">
                  <a:extLst>
                    <a:ext uri="{9D8B030D-6E8A-4147-A177-3AD203B41FA5}">
                      <a16:colId xmlns:a16="http://schemas.microsoft.com/office/drawing/2014/main" val="20003"/>
                    </a:ext>
                  </a:extLst>
                </a:gridCol>
                <a:gridCol w="1997475">
                  <a:extLst>
                    <a:ext uri="{9D8B030D-6E8A-4147-A177-3AD203B41FA5}">
                      <a16:colId xmlns:a16="http://schemas.microsoft.com/office/drawing/2014/main" val="20004"/>
                    </a:ext>
                  </a:extLst>
                </a:gridCol>
                <a:gridCol w="1535838">
                  <a:extLst>
                    <a:ext uri="{9D8B030D-6E8A-4147-A177-3AD203B41FA5}">
                      <a16:colId xmlns:a16="http://schemas.microsoft.com/office/drawing/2014/main" val="20005"/>
                    </a:ext>
                  </a:extLst>
                </a:gridCol>
              </a:tblGrid>
              <a:tr h="586451">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Zar" panose="00000400000000000000" pitchFamily="2" charset="-78"/>
                        </a:rPr>
                        <a:t>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a:solidFill>
                            <a:schemeClr val="tx1"/>
                          </a:solidFill>
                          <a:effectLst/>
                          <a:latin typeface="Arial" panose="020B0604020202020204" pitchFamily="34" charset="0"/>
                          <a:ea typeface="Times New Roman" panose="02020603050405020304" pitchFamily="18" charset="0"/>
                          <a:cs typeface="B Zar" panose="00000400000000000000" pitchFamily="2" charset="-78"/>
                        </a:rPr>
                        <a:t>نام روستا</a:t>
                      </a:r>
                      <a:endParaRPr lang="en-US" sz="105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قوت اختصاصی 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ضعف‌های اختصاصی 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5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فرصت‌های اختصاصی حوزه</a:t>
                      </a:r>
                      <a:endParaRPr lang="en-US" sz="105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07000"/>
                        </a:lnSpc>
                        <a:spcAft>
                          <a:spcPts val="0"/>
                        </a:spcAft>
                      </a:pPr>
                      <a:r>
                        <a:rPr lang="ar-SA" sz="100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تهدید اختصاصی حوزه</a:t>
                      </a:r>
                      <a:endParaRPr lang="en-US" sz="100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42137" marR="42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804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indent="0" algn="ctr" rtl="1">
              <a:buNone/>
            </a:pPr>
            <a:endParaRPr lang="fa-IR" sz="3200" b="1" dirty="0">
              <a:solidFill>
                <a:srgbClr val="002060"/>
              </a:solidFill>
              <a:cs typeface="B Nazanin" panose="00000400000000000000" pitchFamily="2" charset="-78"/>
            </a:endParaRPr>
          </a:p>
          <a:p>
            <a:pPr marL="0" indent="0" algn="ctr" rtl="1">
              <a:buNone/>
            </a:pPr>
            <a:endParaRPr lang="fa-IR" sz="3200" b="1" dirty="0">
              <a:solidFill>
                <a:srgbClr val="002060"/>
              </a:solidFill>
              <a:cs typeface="B Nazanin" panose="00000400000000000000" pitchFamily="2" charset="-78"/>
            </a:endParaRPr>
          </a:p>
          <a:p>
            <a:pPr marL="0" indent="0" algn="ctr" rtl="1">
              <a:buNone/>
            </a:pPr>
            <a:r>
              <a:rPr lang="fa-IR" sz="3200" b="1" dirty="0">
                <a:solidFill>
                  <a:srgbClr val="002060"/>
                </a:solidFill>
                <a:cs typeface="B Nazanin" panose="00000400000000000000" pitchFamily="2" charset="-78"/>
              </a:rPr>
              <a:t>مسائل کلیدی</a:t>
            </a:r>
            <a:endParaRPr lang="en-US" sz="3200" b="1" dirty="0">
              <a:solidFill>
                <a:srgbClr val="002060"/>
              </a:solidFill>
              <a:cs typeface="B Nazanin" panose="00000400000000000000" pitchFamily="2" charset="-78"/>
            </a:endParaRPr>
          </a:p>
          <a:p>
            <a:pPr marL="0" indent="0" algn="r" rtl="1">
              <a:buNone/>
            </a:pPr>
            <a:endParaRPr lang="fa-IR" sz="2000" b="1" dirty="0">
              <a:cs typeface="B Nazanin" panose="00000400000000000000" pitchFamily="2" charset="-78"/>
            </a:endParaRPr>
          </a:p>
          <a:p>
            <a:pPr marL="0" indent="0" algn="r" rtl="1">
              <a:buNone/>
            </a:pPr>
            <a:endParaRPr lang="fa-IR" sz="2000" b="1" dirty="0">
              <a:cs typeface="B Nazanin" panose="00000400000000000000" pitchFamily="2" charset="-78"/>
            </a:endParaRPr>
          </a:p>
          <a:p>
            <a:pPr marL="0" indent="0" algn="r" rtl="1">
              <a:buNone/>
            </a:pPr>
            <a:r>
              <a:rPr lang="ar-SA" sz="2400" b="1" dirty="0">
                <a:cs typeface="B Nazanin" panose="00000400000000000000" pitchFamily="2" charset="-78"/>
              </a:rPr>
              <a:t>اقتصادی</a:t>
            </a:r>
            <a:endParaRPr lang="en-US" sz="2400" b="1"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ارتقا بهره وری اقتصاد تک‌محصولی مبتنی بر دام سبک در سطح منظومه و دامداری کاملاً سنتی با مرگ‌ومیر بالای دام </a:t>
            </a:r>
            <a:endParaRPr lang="en-US" sz="2400" dirty="0">
              <a:cs typeface="B Nazanin" panose="00000400000000000000" pitchFamily="2" charset="-78"/>
            </a:endParaRPr>
          </a:p>
          <a:p>
            <a:pPr algn="r" rtl="1">
              <a:buFont typeface="Wingdings" panose="05000000000000000000" pitchFamily="2" charset="2"/>
              <a:buChar char="Ø"/>
            </a:pPr>
            <a:r>
              <a:rPr lang="fa-IR" sz="2400" dirty="0">
                <a:cs typeface="B Nazanin" panose="00000400000000000000" pitchFamily="2" charset="-78"/>
              </a:rPr>
              <a:t>لزوم انتقال آب از سد تالوار به عنوان یکی از آرزوی های اهالی منطقه</a:t>
            </a:r>
            <a:endParaRPr lang="en-US" sz="2400" dirty="0">
              <a:cs typeface="B Nazanin" panose="00000400000000000000" pitchFamily="2" charset="-78"/>
            </a:endParaRPr>
          </a:p>
          <a:p>
            <a:pPr algn="r" rtl="1">
              <a:buFont typeface="Wingdings" panose="05000000000000000000" pitchFamily="2" charset="2"/>
              <a:buChar char="Ø"/>
            </a:pPr>
            <a:r>
              <a:rPr lang="fa-IR" sz="2400" dirty="0">
                <a:cs typeface="B Nazanin" panose="00000400000000000000" pitchFamily="2" charset="-78"/>
              </a:rPr>
              <a:t>قابلیت ایجاد تعاملات قوی بین دو غار کتله خور و علیصدر با فاصله 100 کیلومتری و استفاده از سرریز گردشگر آن</a:t>
            </a:r>
            <a:endParaRPr lang="en-US" sz="2400" dirty="0">
              <a:cs typeface="B Nazanin" panose="00000400000000000000" pitchFamily="2" charset="-78"/>
            </a:endParaRPr>
          </a:p>
          <a:p>
            <a:pPr algn="r" rtl="1">
              <a:buFont typeface="Wingdings" panose="05000000000000000000" pitchFamily="2" charset="2"/>
              <a:buChar char="Ø"/>
            </a:pPr>
            <a:r>
              <a:rPr lang="fa-IR" sz="2400" dirty="0">
                <a:cs typeface="B Nazanin" panose="00000400000000000000" pitchFamily="2" charset="-78"/>
              </a:rPr>
              <a:t>قابلیت بهره مندی از ظرفیت اب رودخانه قزل ازون برای پرورش ماهی به طور گسترده و نیز باغداری</a:t>
            </a:r>
            <a:endParaRPr lang="en-US" sz="2400"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اجتماعی-فرهنگی</a:t>
            </a:r>
            <a:endParaRPr lang="en-US" sz="2400"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کاهش مستمر جمعیت در 5 دهه گذشته و تخلیه جمعیت روستاها به ویژه در قشلاقات افشار با توجه توان محدود اکولوژیکی منظومه به دلیل فقدان آب‌های عمیق، شوری آب‌های موجود و خشکی روان آب‌ها</a:t>
            </a:r>
            <a:endParaRPr lang="en-US" sz="2400" dirty="0">
              <a:cs typeface="B Nazanin" panose="00000400000000000000" pitchFamily="2" charset="-78"/>
            </a:endParaRPr>
          </a:p>
          <a:p>
            <a:pPr algn="r">
              <a:buFont typeface="Wingdings" panose="05000000000000000000" pitchFamily="2" charset="2"/>
              <a:buChar char="Ø"/>
            </a:pPr>
            <a:endParaRPr lang="en-US" sz="1200" dirty="0">
              <a:cs typeface="B Nazanin" panose="00000400000000000000" pitchFamily="2" charset="-78"/>
            </a:endParaRPr>
          </a:p>
        </p:txBody>
      </p:sp>
    </p:spTree>
    <p:extLst>
      <p:ext uri="{BB962C8B-B14F-4D97-AF65-F5344CB8AC3E}">
        <p14:creationId xmlns:p14="http://schemas.microsoft.com/office/powerpoint/2010/main" val="388206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1999" cy="6960092"/>
          </a:xfrm>
        </p:spPr>
        <p:txBody>
          <a:bodyPr/>
          <a:lstStyle/>
          <a:p>
            <a:pPr marL="0" indent="0" algn="r" rtl="1">
              <a:buNone/>
            </a:pPr>
            <a:endParaRPr lang="fa-IR" sz="2400" b="1" dirty="0">
              <a:cs typeface="B Nazanin" panose="00000400000000000000" pitchFamily="2" charset="-78"/>
            </a:endParaRPr>
          </a:p>
          <a:p>
            <a:pPr marL="0" indent="0" algn="r" rtl="1">
              <a:buNone/>
            </a:pPr>
            <a:endParaRPr lang="fa-IR" sz="2400" b="1" dirty="0">
              <a:cs typeface="B Nazanin" panose="00000400000000000000" pitchFamily="2" charset="-78"/>
            </a:endParaRPr>
          </a:p>
          <a:p>
            <a:pPr marL="0" indent="0" algn="r" rtl="1">
              <a:buNone/>
            </a:pPr>
            <a:endParaRPr lang="fa-IR" sz="2400" b="1" dirty="0">
              <a:cs typeface="B Nazanin" panose="00000400000000000000" pitchFamily="2" charset="-78"/>
            </a:endParaRPr>
          </a:p>
          <a:p>
            <a:pPr marL="0" indent="0" algn="r" rtl="1">
              <a:buNone/>
            </a:pPr>
            <a:r>
              <a:rPr lang="ar-SA" sz="2400" b="1" dirty="0">
                <a:cs typeface="B Nazanin" panose="00000400000000000000" pitchFamily="2" charset="-78"/>
              </a:rPr>
              <a:t>اکولوژیکی</a:t>
            </a:r>
            <a:endParaRPr lang="en-US" sz="2400"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فقدان و يا محدوديت زياد منابع آب شرب (شوري، سنگيني زياد و يا نيترات بالا) در غالب روستاهاي منظومه و  لزوم انتقال آب از سد تالوار حداقل برای شرب به عنوان یکی از نیازهای اصلی اهالی منطقه</a:t>
            </a:r>
            <a:endParaRPr lang="en-US" sz="2400" dirty="0">
              <a:cs typeface="B Nazanin" panose="00000400000000000000" pitchFamily="2" charset="-78"/>
            </a:endParaRPr>
          </a:p>
          <a:p>
            <a:pPr marL="0" indent="0" algn="r" rtl="1">
              <a:buNone/>
            </a:pPr>
            <a:r>
              <a:rPr lang="ar-SA" sz="2400" b="1" dirty="0">
                <a:cs typeface="B Nazanin" panose="00000400000000000000" pitchFamily="2" charset="-78"/>
              </a:rPr>
              <a:t>کالبدی</a:t>
            </a:r>
            <a:endParaRPr lang="fa-IR" sz="2400"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نیاز اضطراری به نظم‌بخشی به ساخت و سازهای مهاجران در دهستان افشار</a:t>
            </a:r>
            <a:endParaRPr lang="en-US" sz="2400"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تقویت پيوندهاي فضايي ضعیف درون منظومه‌ای و عدم محوریت شهر گرماب در جریان‌های تولید</a:t>
            </a:r>
            <a:endParaRPr lang="en-US" sz="2400" dirty="0">
              <a:cs typeface="B Nazanin" panose="00000400000000000000" pitchFamily="2" charset="-78"/>
            </a:endParaRPr>
          </a:p>
          <a:p>
            <a:pPr marL="0" indent="0" algn="r" rtl="1">
              <a:buNone/>
            </a:pPr>
            <a:r>
              <a:rPr lang="ar-SA" sz="2400" b="1" dirty="0">
                <a:cs typeface="B Nazanin" panose="00000400000000000000" pitchFamily="2" charset="-78"/>
              </a:rPr>
              <a:t>گردشگری</a:t>
            </a:r>
            <a:endParaRPr lang="en-US" sz="2400" dirty="0">
              <a:cs typeface="B Nazanin" panose="00000400000000000000" pitchFamily="2" charset="-78"/>
            </a:endParaRPr>
          </a:p>
          <a:p>
            <a:pPr algn="r" rtl="1">
              <a:buFont typeface="Wingdings" panose="05000000000000000000" pitchFamily="2" charset="2"/>
              <a:buChar char="Ø"/>
            </a:pPr>
            <a:r>
              <a:rPr lang="ar-SA" sz="2400" dirty="0">
                <a:cs typeface="B Nazanin" panose="00000400000000000000" pitchFamily="2" charset="-78"/>
              </a:rPr>
              <a:t>تعریف پهنه گردشگری با غار علیصدر برای جبران ضعف در بهره‌برداری از ظرفیت گردشگری غار کتله خور (تعداد گردشگر غار علیصدر در فاصله 100 کیلومتری به‌طور متوسط سالانه 600000 نفر در مقایسه با 30000 نفر غار کله خور)</a:t>
            </a:r>
            <a:endParaRPr lang="en-US" sz="2400" dirty="0">
              <a:cs typeface="B Nazanin" panose="00000400000000000000" pitchFamily="2" charset="-78"/>
            </a:endParaRPr>
          </a:p>
          <a:p>
            <a:endParaRPr lang="en-US" dirty="0"/>
          </a:p>
        </p:txBody>
      </p:sp>
    </p:spTree>
    <p:extLst>
      <p:ext uri="{BB962C8B-B14F-4D97-AF65-F5344CB8AC3E}">
        <p14:creationId xmlns:p14="http://schemas.microsoft.com/office/powerpoint/2010/main" val="317444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750" y="612559"/>
            <a:ext cx="11964249" cy="6462944"/>
          </a:xfrm>
        </p:spPr>
        <p:txBody>
          <a:bodyPr/>
          <a:lstStyle/>
          <a:p>
            <a:pPr marL="0" indent="0" algn="ctr" rtl="1">
              <a:buNone/>
            </a:pPr>
            <a:endParaRPr lang="en-US" sz="5400" i="1" dirty="0">
              <a:latin typeface="IranNastaliq" panose="02000503000000020003" pitchFamily="2" charset="0"/>
              <a:cs typeface="B Nazanin" panose="00000400000000000000" pitchFamily="2" charset="-78"/>
            </a:endParaRPr>
          </a:p>
          <a:p>
            <a:pPr marL="0" indent="0" algn="ctr" rtl="1">
              <a:buNone/>
            </a:pPr>
            <a:r>
              <a:rPr lang="fa-IR" sz="5400" i="1" dirty="0">
                <a:latin typeface="IranNastaliq" panose="02000503000000020003" pitchFamily="2" charset="0"/>
                <a:cs typeface="B Nazanin" panose="00000400000000000000" pitchFamily="2" charset="-78"/>
              </a:rPr>
              <a:t>سند</a:t>
            </a:r>
            <a:r>
              <a:rPr lang="en-US" sz="5400" i="1" dirty="0">
                <a:latin typeface="IranNastaliq" panose="02000503000000020003" pitchFamily="2" charset="0"/>
                <a:cs typeface="B Nazanin" panose="00000400000000000000" pitchFamily="2" charset="-78"/>
              </a:rPr>
              <a:t> </a:t>
            </a:r>
            <a:r>
              <a:rPr lang="fa-IR" sz="5400" i="1" dirty="0">
                <a:latin typeface="IranNastaliq" panose="02000503000000020003" pitchFamily="2" charset="0"/>
                <a:cs typeface="B Nazanin" panose="00000400000000000000" pitchFamily="2" charset="-78"/>
              </a:rPr>
              <a:t>برنامه توسعه اقتصادي،اشتغال زایی </a:t>
            </a:r>
            <a:endParaRPr lang="en-US" sz="5400" i="1" dirty="0">
              <a:latin typeface="IranNastaliq" panose="02000503000000020003" pitchFamily="2" charset="0"/>
              <a:cs typeface="B Nazanin" panose="00000400000000000000" pitchFamily="2" charset="-78"/>
            </a:endParaRPr>
          </a:p>
          <a:p>
            <a:pPr marL="0" indent="0" algn="ctr" rtl="1">
              <a:buNone/>
            </a:pPr>
            <a:r>
              <a:rPr lang="fa-IR" sz="5400" i="1" dirty="0">
                <a:latin typeface="IranNastaliq" panose="02000503000000020003" pitchFamily="2" charset="0"/>
                <a:cs typeface="B Nazanin" panose="00000400000000000000" pitchFamily="2" charset="-78"/>
              </a:rPr>
              <a:t>و طرح توسعه پايدار منظومه‌هاي روستايي استان زنجان</a:t>
            </a:r>
          </a:p>
          <a:p>
            <a:pPr marL="0" indent="0" algn="ctr" rtl="1">
              <a:buNone/>
            </a:pPr>
            <a:endParaRPr lang="fa-IR" sz="5400" i="1" dirty="0">
              <a:latin typeface="IranNastaliq" panose="02000503000000020003" pitchFamily="2" charset="0"/>
              <a:cs typeface="B Nazanin" panose="00000400000000000000" pitchFamily="2" charset="-78"/>
            </a:endParaRPr>
          </a:p>
          <a:p>
            <a:pPr marL="0" indent="0" algn="ctr" rtl="1">
              <a:buNone/>
            </a:pPr>
            <a:r>
              <a:rPr lang="fa-IR" sz="5400" i="1" dirty="0">
                <a:latin typeface="IranNastaliq" panose="02000503000000020003" pitchFamily="2" charset="0"/>
                <a:cs typeface="B Nazanin" panose="00000400000000000000" pitchFamily="2" charset="-78"/>
              </a:rPr>
              <a:t>منظومه افشار</a:t>
            </a:r>
            <a:endParaRPr lang="en-US" sz="5400" i="1" dirty="0">
              <a:latin typeface="IranNastaliq" panose="02000503000000020003" pitchFamily="2" charset="0"/>
              <a:cs typeface="B Nazanin"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311376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543" y="0"/>
            <a:ext cx="2071457" cy="6533965"/>
          </a:xfrm>
        </p:spPr>
        <p:txBody>
          <a:bodyPr>
            <a:normAutofit/>
          </a:bodyPr>
          <a:lstStyle/>
          <a:p>
            <a:pPr algn="ctr"/>
            <a:r>
              <a:rPr lang="fa-IR" sz="2800" b="1" dirty="0">
                <a:solidFill>
                  <a:srgbClr val="FF0000"/>
                </a:solidFill>
                <a:cs typeface="B Nazanin" panose="00000400000000000000" pitchFamily="2" charset="-78"/>
              </a:rPr>
              <a:t>ساختار و سازمان فضائی وضع موجود</a:t>
            </a:r>
            <a:endParaRPr lang="en-US" sz="2800" b="1" dirty="0">
              <a:solidFill>
                <a:srgbClr val="FF000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 y="-239697"/>
            <a:ext cx="10322350" cy="7097697"/>
          </a:xfrm>
          <a:prstGeom prst="rect">
            <a:avLst/>
          </a:prstGeom>
        </p:spPr>
      </p:pic>
    </p:spTree>
    <p:extLst>
      <p:ext uri="{BB962C8B-B14F-4D97-AF65-F5344CB8AC3E}">
        <p14:creationId xmlns:p14="http://schemas.microsoft.com/office/powerpoint/2010/main" val="188532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0140" y="1811045"/>
            <a:ext cx="1751860" cy="2476870"/>
          </a:xfrm>
        </p:spPr>
        <p:txBody>
          <a:bodyPr>
            <a:normAutofit/>
          </a:bodyPr>
          <a:lstStyle/>
          <a:p>
            <a:pPr marL="0" indent="0" algn="ctr">
              <a:buNone/>
            </a:pPr>
            <a:r>
              <a:rPr lang="ar-SA" dirty="0">
                <a:solidFill>
                  <a:srgbClr val="FF0000"/>
                </a:solidFill>
                <a:cs typeface="B Nazanin" panose="00000400000000000000" pitchFamily="2" charset="-78"/>
              </a:rPr>
              <a:t>سازمان فضایی وضع موجود منظومه روستایی افشار</a:t>
            </a:r>
            <a:endParaRPr lang="en-US" i="1" dirty="0">
              <a:solidFill>
                <a:srgbClr val="FF0000"/>
              </a:solidFill>
              <a:cs typeface="B Nazanin" panose="00000400000000000000" pitchFamily="2" charset="-78"/>
            </a:endParaRPr>
          </a:p>
          <a:p>
            <a:pPr marL="0" indent="0" algn="ctr">
              <a:buNone/>
            </a:pPr>
            <a:endParaRPr lang="en-US" sz="16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09388" y="-99577"/>
            <a:ext cx="10764938" cy="7121814"/>
          </a:xfrm>
          <a:prstGeom prst="rect">
            <a:avLst/>
          </a:prstGeom>
        </p:spPr>
      </p:pic>
    </p:spTree>
    <p:extLst>
      <p:ext uri="{BB962C8B-B14F-4D97-AF65-F5344CB8AC3E}">
        <p14:creationId xmlns:p14="http://schemas.microsoft.com/office/powerpoint/2010/main" val="214840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72" y="2617076"/>
            <a:ext cx="12044856" cy="4141075"/>
          </a:xfrm>
        </p:spPr>
        <p:txBody>
          <a:bodyPr>
            <a:normAutofit/>
          </a:bodyPr>
          <a:lstStyle/>
          <a:p>
            <a:pPr marL="0" indent="0" algn="ctr" rtl="1">
              <a:buNone/>
            </a:pPr>
            <a:r>
              <a:rPr lang="fa-IR" sz="3600" dirty="0">
                <a:cs typeface="B Nazanin" panose="00000400000000000000" pitchFamily="2" charset="-78"/>
              </a:rPr>
              <a:t>تصویر کلان توسعه روستاهای بخش (افق برنامه و طرح: 1405 پايان برنامه هفتم)</a:t>
            </a:r>
            <a:endParaRPr lang="en-US" sz="3600" dirty="0">
              <a:cs typeface="B Nazanin" panose="00000400000000000000" pitchFamily="2" charset="-78"/>
            </a:endParaRPr>
          </a:p>
        </p:txBody>
      </p:sp>
    </p:spTree>
    <p:extLst>
      <p:ext uri="{BB962C8B-B14F-4D97-AF65-F5344CB8AC3E}">
        <p14:creationId xmlns:p14="http://schemas.microsoft.com/office/powerpoint/2010/main" val="112979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7648"/>
          </a:xfrm>
        </p:spPr>
        <p:txBody>
          <a:bodyPr>
            <a:normAutofit/>
          </a:bodyPr>
          <a:lstStyle/>
          <a:p>
            <a:pPr algn="ctr"/>
            <a:r>
              <a:rPr lang="fa-IR" sz="3200" b="1" dirty="0">
                <a:solidFill>
                  <a:schemeClr val="tx2"/>
                </a:solidFill>
                <a:cs typeface="B Nazanin" panose="00000400000000000000" pitchFamily="2" charset="-78"/>
              </a:rPr>
              <a:t>اهداف کلي </a:t>
            </a:r>
            <a:endParaRPr lang="en-US" sz="3200" b="1" dirty="0">
              <a:solidFill>
                <a:schemeClr val="tx2"/>
              </a:solidFill>
              <a:cs typeface="B Nazanin" panose="00000400000000000000" pitchFamily="2" charset="-78"/>
            </a:endParaRPr>
          </a:p>
        </p:txBody>
      </p:sp>
      <p:sp>
        <p:nvSpPr>
          <p:cNvPr id="3" name="Content Placeholder 2"/>
          <p:cNvSpPr>
            <a:spLocks noGrp="1"/>
          </p:cNvSpPr>
          <p:nvPr>
            <p:ph idx="1"/>
          </p:nvPr>
        </p:nvSpPr>
        <p:spPr>
          <a:xfrm>
            <a:off x="97653" y="1624552"/>
            <a:ext cx="12020365" cy="5042577"/>
          </a:xfrm>
        </p:spPr>
        <p:txBody>
          <a:bodyPr>
            <a:normAutofit/>
          </a:bodyPr>
          <a:lstStyle/>
          <a:p>
            <a:pPr algn="r" rtl="1">
              <a:lnSpc>
                <a:spcPct val="150000"/>
              </a:lnSpc>
              <a:buFont typeface="Wingdings" panose="05000000000000000000" pitchFamily="2" charset="2"/>
              <a:buChar char="Ø"/>
            </a:pPr>
            <a:r>
              <a:rPr lang="ar-SA" sz="2400" dirty="0">
                <a:cs typeface="B Nazanin" panose="00000400000000000000" pitchFamily="2" charset="-78"/>
              </a:rPr>
              <a:t>حفظ يا تقويت توان اکولوژيک منظومه برای پایداری محیطی و اقتصادی منظومه</a:t>
            </a:r>
            <a:endParaRPr lang="fa-IR" sz="2400" dirty="0">
              <a:cs typeface="B Nazanin" panose="00000400000000000000" pitchFamily="2" charset="-78"/>
            </a:endParaRPr>
          </a:p>
          <a:p>
            <a:pPr algn="r" rtl="1">
              <a:lnSpc>
                <a:spcPct val="150000"/>
              </a:lnSpc>
              <a:buFont typeface="Wingdings" panose="05000000000000000000" pitchFamily="2" charset="2"/>
              <a:buChar char="Ø"/>
            </a:pPr>
            <a:r>
              <a:rPr lang="ar-SA" sz="2400" dirty="0">
                <a:cs typeface="B Nazanin" panose="00000400000000000000" pitchFamily="2" charset="-78"/>
              </a:rPr>
              <a:t>ارتقا درآمد پايدار و توانمندي اقتصادي منظومه</a:t>
            </a:r>
            <a:endParaRPr lang="en-US" sz="2400" dirty="0">
              <a:cs typeface="B Nazanin" panose="00000400000000000000" pitchFamily="2" charset="-78"/>
            </a:endParaRPr>
          </a:p>
          <a:p>
            <a:pPr algn="r" rtl="1">
              <a:lnSpc>
                <a:spcPct val="150000"/>
              </a:lnSpc>
              <a:buFont typeface="Wingdings" panose="05000000000000000000" pitchFamily="2" charset="2"/>
              <a:buChar char="Ø"/>
            </a:pPr>
            <a:r>
              <a:rPr lang="ar-SA" sz="2400" dirty="0">
                <a:cs typeface="B Nazanin" panose="00000400000000000000" pitchFamily="2" charset="-78"/>
              </a:rPr>
              <a:t>ارتقا امکانات رفاهي</a:t>
            </a:r>
            <a:r>
              <a:rPr lang="fa-IR" sz="2400" dirty="0">
                <a:cs typeface="B Nazanin" panose="00000400000000000000" pitchFamily="2" charset="-78"/>
              </a:rPr>
              <a:t>(با تاکید بر تامین آب شرب بهداشتی)</a:t>
            </a:r>
            <a:r>
              <a:rPr lang="ar-SA" sz="2400" dirty="0">
                <a:cs typeface="B Nazanin" panose="00000400000000000000" pitchFamily="2" charset="-78"/>
              </a:rPr>
              <a:t> و سکونت پذيري منظوم</a:t>
            </a:r>
            <a:endParaRPr lang="fa-IR" sz="2400" dirty="0">
              <a:cs typeface="B Nazanin" panose="00000400000000000000" pitchFamily="2" charset="-78"/>
            </a:endParaRPr>
          </a:p>
          <a:p>
            <a:pPr algn="r" rtl="1">
              <a:lnSpc>
                <a:spcPct val="150000"/>
              </a:lnSpc>
              <a:buFont typeface="Wingdings" panose="05000000000000000000" pitchFamily="2" charset="2"/>
              <a:buChar char="Ø"/>
            </a:pPr>
            <a:endParaRPr lang="fa-IR" sz="2000" dirty="0">
              <a:cs typeface="B Nazanin" panose="00000400000000000000" pitchFamily="2" charset="-78"/>
            </a:endParaRPr>
          </a:p>
          <a:p>
            <a:pPr marL="0" indent="0" algn="r">
              <a:buNone/>
            </a:pPr>
            <a:endParaRPr lang="en-US" sz="2000" b="1" dirty="0">
              <a:cs typeface="B Nazanin" panose="00000400000000000000" pitchFamily="2" charset="-78"/>
            </a:endParaRPr>
          </a:p>
        </p:txBody>
      </p:sp>
    </p:spTree>
    <p:extLst>
      <p:ext uri="{BB962C8B-B14F-4D97-AF65-F5344CB8AC3E}">
        <p14:creationId xmlns:p14="http://schemas.microsoft.com/office/powerpoint/2010/main" val="343193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161" y="124489"/>
            <a:ext cx="7865616" cy="518853"/>
          </a:xfrm>
        </p:spPr>
        <p:txBody>
          <a:bodyPr>
            <a:noAutofit/>
          </a:bodyPr>
          <a:lstStyle/>
          <a:p>
            <a:pPr algn="ctr" rtl="1"/>
            <a:r>
              <a:rPr lang="fa-IR" sz="3200" b="1" dirty="0">
                <a:solidFill>
                  <a:schemeClr val="tx2"/>
                </a:solidFill>
                <a:cs typeface="B Nazanin" panose="00000400000000000000" pitchFamily="2" charset="-78"/>
              </a:rPr>
              <a:t>اهداف کمی</a:t>
            </a:r>
            <a:r>
              <a:rPr lang="en-US" sz="3200" b="1" dirty="0">
                <a:solidFill>
                  <a:schemeClr val="tx2"/>
                </a:solidFill>
                <a:cs typeface="B Nazanin" panose="00000400000000000000" pitchFamily="2" charset="-78"/>
              </a:rPr>
              <a:t> </a:t>
            </a:r>
            <a:r>
              <a:rPr lang="fa-IR" sz="3200" b="1" dirty="0">
                <a:solidFill>
                  <a:schemeClr val="tx2"/>
                </a:solidFill>
                <a:cs typeface="B Nazanin" panose="00000400000000000000" pitchFamily="2" charset="-78"/>
              </a:rPr>
              <a:t>منظومه</a:t>
            </a:r>
            <a:endParaRPr lang="en-US" sz="3200" b="1" dirty="0">
              <a:solidFill>
                <a:schemeClr val="tx2"/>
              </a:solidFill>
              <a:cs typeface="B Nazanin" panose="000004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0017568"/>
              </p:ext>
            </p:extLst>
          </p:nvPr>
        </p:nvGraphicFramePr>
        <p:xfrm>
          <a:off x="0" y="643342"/>
          <a:ext cx="12118018" cy="7197254"/>
        </p:xfrm>
        <a:graphic>
          <a:graphicData uri="http://schemas.openxmlformats.org/drawingml/2006/table">
            <a:tbl>
              <a:tblPr rtl="1" firstRow="1" firstCol="1" bandRow="1"/>
              <a:tblGrid>
                <a:gridCol w="925431">
                  <a:extLst>
                    <a:ext uri="{9D8B030D-6E8A-4147-A177-3AD203B41FA5}">
                      <a16:colId xmlns:a16="http://schemas.microsoft.com/office/drawing/2014/main" val="20000"/>
                    </a:ext>
                  </a:extLst>
                </a:gridCol>
                <a:gridCol w="1103191">
                  <a:extLst>
                    <a:ext uri="{9D8B030D-6E8A-4147-A177-3AD203B41FA5}">
                      <a16:colId xmlns:a16="http://schemas.microsoft.com/office/drawing/2014/main" val="20001"/>
                    </a:ext>
                  </a:extLst>
                </a:gridCol>
                <a:gridCol w="4680489">
                  <a:extLst>
                    <a:ext uri="{9D8B030D-6E8A-4147-A177-3AD203B41FA5}">
                      <a16:colId xmlns:a16="http://schemas.microsoft.com/office/drawing/2014/main" val="20002"/>
                    </a:ext>
                  </a:extLst>
                </a:gridCol>
                <a:gridCol w="1667359">
                  <a:extLst>
                    <a:ext uri="{9D8B030D-6E8A-4147-A177-3AD203B41FA5}">
                      <a16:colId xmlns:a16="http://schemas.microsoft.com/office/drawing/2014/main" val="20003"/>
                    </a:ext>
                  </a:extLst>
                </a:gridCol>
                <a:gridCol w="1014772">
                  <a:extLst>
                    <a:ext uri="{9D8B030D-6E8A-4147-A177-3AD203B41FA5}">
                      <a16:colId xmlns:a16="http://schemas.microsoft.com/office/drawing/2014/main" val="20004"/>
                    </a:ext>
                  </a:extLst>
                </a:gridCol>
                <a:gridCol w="1363388">
                  <a:extLst>
                    <a:ext uri="{9D8B030D-6E8A-4147-A177-3AD203B41FA5}">
                      <a16:colId xmlns:a16="http://schemas.microsoft.com/office/drawing/2014/main" val="20005"/>
                    </a:ext>
                  </a:extLst>
                </a:gridCol>
                <a:gridCol w="1363388">
                  <a:extLst>
                    <a:ext uri="{9D8B030D-6E8A-4147-A177-3AD203B41FA5}">
                      <a16:colId xmlns:a16="http://schemas.microsoft.com/office/drawing/2014/main" val="20006"/>
                    </a:ext>
                  </a:extLst>
                </a:gridCol>
              </a:tblGrid>
              <a:tr h="612021">
                <a:tc>
                  <a:txBody>
                    <a:bodyPr/>
                    <a:lstStyle/>
                    <a:p>
                      <a:pPr algn="ctr" rtl="1">
                        <a:lnSpc>
                          <a:spcPct val="107000"/>
                        </a:lnSpc>
                        <a:spcAft>
                          <a:spcPts val="0"/>
                        </a:spcAft>
                      </a:pPr>
                      <a:r>
                        <a:rPr lang="fa-IR" sz="18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سرفصل های کلی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6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رديف</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8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عنوان متغير/ شاخص</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8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واحد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8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سال پایه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800" b="1">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مقدار سال پایه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800" b="1" dirty="0">
                          <a:solidFill>
                            <a:srgbClr val="FFFFFF"/>
                          </a:solidFill>
                          <a:effectLst/>
                          <a:latin typeface="Arial" panose="020B0604020202020204" pitchFamily="34" charset="0"/>
                          <a:ea typeface="Times New Roman" panose="02020603050405020304" pitchFamily="18" charset="0"/>
                          <a:cs typeface="B Nazanin" panose="00000400000000000000" pitchFamily="2" charset="-78"/>
                        </a:rPr>
                        <a:t>پیش‌بینی 1405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02246">
                <a:tc rowSpan="4">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جمعیت و جوامع</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جمعیت روستایی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8601</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pPr>
                      <a:r>
                        <a:rPr lang="en-US" sz="2000" b="1" dirty="0">
                          <a:solidFill>
                            <a:srgbClr val="000000"/>
                          </a:solidFill>
                          <a:effectLst/>
                          <a:latin typeface="IPT Badr" panose="00000400000000000000" pitchFamily="2" charset="2"/>
                          <a:ea typeface="Times New Roman" panose="02020603050405020304" pitchFamily="18" charset="0"/>
                          <a:cs typeface="B Nazanin" panose="00000400000000000000" pitchFamily="2" charset="-78"/>
                        </a:rPr>
                        <a:t>7843</a:t>
                      </a:r>
                      <a:endParaRPr lang="en-US" sz="1800" b="1" dirty="0">
                        <a:effectLst/>
                        <a:latin typeface="IPT Badr" panose="00000400000000000000" pitchFamily="2" charset="2"/>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9645">
                <a:tc vMerge="1">
                  <a:txBody>
                    <a:bodyPr/>
                    <a:lstStyle/>
                    <a:p>
                      <a:endParaRPr lang="en-US"/>
                    </a:p>
                  </a:txBody>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متوسط نرخ رشد جمعیت روستایی </a:t>
                      </a: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1405-1395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سالانه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7734">
                <a:tc vMerge="1">
                  <a:txBody>
                    <a:bodyPr/>
                    <a:lstStyle/>
                    <a:p>
                      <a:endParaRPr lang="en-US"/>
                    </a:p>
                  </a:txBody>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 روستانشینی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23/69</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77</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03710">
                <a:tc vMerge="1">
                  <a:txBody>
                    <a:bodyPr/>
                    <a:lstStyle/>
                    <a:p>
                      <a:endParaRPr lang="en-US"/>
                    </a:p>
                  </a:txBody>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سکنه </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9437">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سرزمین</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تراکم نسبی جمعیت کل</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 در کیلومترمربع</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03710">
                <a:tc rowSpan="3">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نیروی انسانی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کل شاغلین منظومه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3070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3000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3710">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شاغلین روستایی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2050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9645">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 هدفگذاری اشتغال جدید با اجرای برنامه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1399</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277</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3710">
                <a:tc rowSpan="7">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اقتصاد و تولید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بار تکفل اقتصادی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203710">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کل زیر کشت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38600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38850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7734">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دیم (زراعت)</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37000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37000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r h="340126">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محصولات آبی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1850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7734">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باغات</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3"/>
                  </a:ext>
                </a:extLst>
              </a:tr>
              <a:tr h="203710">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سبک</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رأس</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86000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3710">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سنگین</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رأس</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5"/>
                  </a:ext>
                </a:extLst>
              </a:tr>
              <a:tr h="340126">
                <a:tc rowSpan="5">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زیرساخت و زیربنا</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مساکن با اسکلت فلزی و بتون آرمه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40126">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بهره‌مند از آب سالم لوله‌کشی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7"/>
                  </a:ext>
                </a:extLst>
              </a:tr>
              <a:tr h="297734">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برخوردار از برق</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340126">
                <a:tc vMerge="1">
                  <a:txBody>
                    <a:bodyPr/>
                    <a:lstStyle/>
                    <a:p>
                      <a:endParaRPr lang="en-US"/>
                    </a:p>
                  </a:txBody>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برخوردار از گاز طبیعی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9"/>
                  </a:ext>
                </a:extLst>
              </a:tr>
              <a:tr h="170063">
                <a:tc vMerge="1">
                  <a:txBody>
                    <a:bodyPr/>
                    <a:lstStyle/>
                    <a:p>
                      <a:endParaRPr lang="en-US"/>
                    </a:p>
                  </a:txBody>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روستاهای دارای طرح‌هادی</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05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28</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33</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45394" marR="453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98083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54" y="0"/>
            <a:ext cx="12094346" cy="6720396"/>
          </a:xfrm>
        </p:spPr>
        <p:txBody>
          <a:bodyPr/>
          <a:lstStyle/>
          <a:p>
            <a:pPr marL="0" indent="0" algn="r" rtl="1">
              <a:buNone/>
            </a:pPr>
            <a:endParaRPr lang="fa-IR" sz="3200" b="1" dirty="0">
              <a:cs typeface="B Nazanin" panose="00000400000000000000" pitchFamily="2" charset="-78"/>
            </a:endParaRPr>
          </a:p>
          <a:p>
            <a:pPr marL="0" indent="0" algn="r" rtl="1">
              <a:buNone/>
            </a:pPr>
            <a:r>
              <a:rPr lang="fa-IR" sz="3200" b="1" dirty="0">
                <a:cs typeface="B Nazanin" panose="00000400000000000000" pitchFamily="2" charset="-78"/>
              </a:rPr>
              <a:t>جهت‌گیری‌های توسعه</a:t>
            </a:r>
          </a:p>
          <a:p>
            <a:pPr marL="0" indent="0" algn="r" rtl="1">
              <a:buNone/>
            </a:pPr>
            <a:endParaRPr lang="fa-IR" sz="3600" b="1" dirty="0">
              <a:cs typeface="B Nazanin" panose="00000400000000000000" pitchFamily="2" charset="-78"/>
            </a:endParaRPr>
          </a:p>
          <a:p>
            <a:pPr algn="r" rtl="1">
              <a:buFont typeface="Wingdings" panose="05000000000000000000" pitchFamily="2" charset="2"/>
              <a:buChar char="Ø"/>
            </a:pPr>
            <a:r>
              <a:rPr lang="fa-IR" dirty="0">
                <a:cs typeface="B Nazanin" panose="00000400000000000000" pitchFamily="2" charset="-78"/>
              </a:rPr>
              <a:t>رشد پایدار اقتصادی با مدیریت و بهره‌برداری پایدار از منابع طبیعی </a:t>
            </a:r>
          </a:p>
          <a:p>
            <a:pPr algn="r" rtl="1">
              <a:buFont typeface="Wingdings" panose="05000000000000000000" pitchFamily="2" charset="2"/>
              <a:buChar char="Ø"/>
            </a:pPr>
            <a:r>
              <a:rPr lang="fa-IR" dirty="0">
                <a:cs typeface="B Nazanin" panose="00000400000000000000" pitchFamily="2" charset="-78"/>
              </a:rPr>
              <a:t>توجه محوری به ارتقای بهره‌وری در زیر نظام‌های تولیدی</a:t>
            </a:r>
          </a:p>
          <a:p>
            <a:pPr algn="r" rtl="1">
              <a:buFont typeface="Wingdings" panose="05000000000000000000" pitchFamily="2" charset="2"/>
              <a:buChar char="Ø"/>
            </a:pPr>
            <a:r>
              <a:rPr lang="fa-IR" dirty="0">
                <a:cs typeface="B Nazanin" panose="00000400000000000000" pitchFamily="2" charset="-78"/>
              </a:rPr>
              <a:t>ارتقای زیرساخت‌های اقتصادی به ویژه بخش گردشگری </a:t>
            </a:r>
          </a:p>
          <a:p>
            <a:pPr algn="r" rtl="1">
              <a:buFont typeface="Wingdings" panose="05000000000000000000" pitchFamily="2" charset="2"/>
              <a:buChar char="Ø"/>
            </a:pPr>
            <a:r>
              <a:rPr lang="fa-IR" dirty="0">
                <a:cs typeface="B Nazanin" panose="00000400000000000000" pitchFamily="2" charset="-78"/>
              </a:rPr>
              <a:t>توسعه و ارتقا کیفیت آموزش مهارت‌های کـاربردی کشـاورزی، دامپـروری و مهارت‌های شغلی</a:t>
            </a:r>
          </a:p>
          <a:p>
            <a:pPr algn="r" rtl="1">
              <a:buFont typeface="Wingdings" panose="05000000000000000000" pitchFamily="2" charset="2"/>
              <a:buChar char="Ø"/>
            </a:pPr>
            <a:r>
              <a:rPr lang="fa-IR" dirty="0">
                <a:cs typeface="B Nazanin" panose="00000400000000000000" pitchFamily="2" charset="-78"/>
              </a:rPr>
              <a:t>ارتقای زیرساخت‌های کالبدی و کیفیت زندگی</a:t>
            </a:r>
          </a:p>
          <a:p>
            <a:pPr algn="r" rtl="1">
              <a:buFont typeface="Wingdings" panose="05000000000000000000" pitchFamily="2" charset="2"/>
              <a:buChar char="Ø"/>
            </a:pPr>
            <a:r>
              <a:rPr lang="fa-IR" dirty="0">
                <a:cs typeface="B Nazanin" panose="00000400000000000000" pitchFamily="2" charset="-78"/>
              </a:rPr>
              <a:t>تقویت زمینه های مشارکتی روستاییان در حوزه‌های اقتصادی و اجتماعی</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26248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287"/>
            <a:ext cx="11504612" cy="5786935"/>
          </a:xfrm>
        </p:spPr>
        <p:txBody>
          <a:bodyPr>
            <a:normAutofit/>
          </a:bodyPr>
          <a:lstStyle/>
          <a:p>
            <a:pPr marL="0" indent="0" algn="r" rtl="1">
              <a:buNone/>
            </a:pPr>
            <a:r>
              <a:rPr lang="fa-IR" sz="3200" b="1" dirty="0">
                <a:cs typeface="B Nazanin" panose="00000400000000000000" pitchFamily="2" charset="-78"/>
              </a:rPr>
              <a:t>راهبردها</a:t>
            </a:r>
          </a:p>
          <a:p>
            <a:pPr marL="0" indent="0" algn="r" rtl="1">
              <a:buNone/>
            </a:pPr>
            <a:endParaRPr lang="fa-IR" sz="2000" b="1" dirty="0">
              <a:cs typeface="B Nazanin" panose="00000400000000000000" pitchFamily="2" charset="-78"/>
            </a:endParaRPr>
          </a:p>
          <a:p>
            <a:pPr algn="r" rtl="1">
              <a:buFont typeface="Wingdings" panose="05000000000000000000" pitchFamily="2" charset="2"/>
              <a:buChar char="Ø"/>
            </a:pPr>
            <a:r>
              <a:rPr lang="fa-IR" dirty="0">
                <a:cs typeface="B Nazanin" panose="00000400000000000000" pitchFamily="2" charset="-78"/>
              </a:rPr>
              <a:t>پایداری منابع اکولوژیکی (با تاکید بر منابع ابی) منظومه به منظور تثبیت درامد و اشتغال منظومه</a:t>
            </a:r>
          </a:p>
          <a:p>
            <a:pPr algn="r" rtl="1">
              <a:buFont typeface="Wingdings" panose="05000000000000000000" pitchFamily="2" charset="2"/>
              <a:buChar char="Ø"/>
            </a:pPr>
            <a:r>
              <a:rPr lang="fa-IR" dirty="0">
                <a:cs typeface="B Nazanin" panose="00000400000000000000" pitchFamily="2" charset="-78"/>
              </a:rPr>
              <a:t>ارتقای بهره وری دام و توسعه پرورش دام و طيور و آبزیان (طرح های کوچک و متوسط مقیاس)</a:t>
            </a:r>
          </a:p>
          <a:p>
            <a:pPr algn="r" rtl="1">
              <a:buFont typeface="Wingdings" panose="05000000000000000000" pitchFamily="2" charset="2"/>
              <a:buChar char="Ø"/>
            </a:pPr>
            <a:r>
              <a:rPr lang="fa-IR" dirty="0">
                <a:cs typeface="B Nazanin" panose="00000400000000000000" pitchFamily="2" charset="-78"/>
              </a:rPr>
              <a:t>تعریف پهنه گردشگري - صنایع دستی	</a:t>
            </a:r>
          </a:p>
          <a:p>
            <a:pPr algn="r" rtl="1">
              <a:buFont typeface="Wingdings" panose="05000000000000000000" pitchFamily="2" charset="2"/>
              <a:buChar char="Ø"/>
            </a:pPr>
            <a:r>
              <a:rPr lang="fa-IR" dirty="0">
                <a:cs typeface="B Nazanin" panose="00000400000000000000" pitchFamily="2" charset="-78"/>
              </a:rPr>
              <a:t>تقویت بخش کشاورزی  با کنترل و ذخیره  منابع ابی و ارتقای بهره وری مصرف</a:t>
            </a:r>
          </a:p>
          <a:p>
            <a:pPr algn="r" rtl="1">
              <a:buFont typeface="Wingdings" panose="05000000000000000000" pitchFamily="2" charset="2"/>
              <a:buChar char="Ø"/>
            </a:pPr>
            <a:r>
              <a:rPr lang="fa-IR" dirty="0">
                <a:cs typeface="B Nazanin" panose="00000400000000000000" pitchFamily="2" charset="-78"/>
              </a:rPr>
              <a:t>توسعه صنایع کارگاهی </a:t>
            </a:r>
          </a:p>
          <a:p>
            <a:pPr algn="r" rtl="1">
              <a:buFont typeface="Wingdings" panose="05000000000000000000" pitchFamily="2" charset="2"/>
              <a:buChar char="Ø"/>
            </a:pPr>
            <a:r>
              <a:rPr lang="fa-IR" dirty="0">
                <a:cs typeface="B Nazanin" panose="00000400000000000000" pitchFamily="2" charset="-78"/>
              </a:rPr>
              <a:t>ارتقا امکانات کالبدی</a:t>
            </a:r>
          </a:p>
          <a:p>
            <a:pPr algn="r" rtl="1">
              <a:buFont typeface="Wingdings" panose="05000000000000000000" pitchFamily="2" charset="2"/>
              <a:buChar char="Ø"/>
            </a:pPr>
            <a:r>
              <a:rPr lang="fa-IR" dirty="0">
                <a:cs typeface="B Nazanin" panose="00000400000000000000" pitchFamily="2" charset="-78"/>
              </a:rPr>
              <a:t>ارتقا سرمایه انسانی انسانی</a:t>
            </a:r>
          </a:p>
          <a:p>
            <a:endParaRPr lang="en-US" dirty="0"/>
          </a:p>
        </p:txBody>
      </p:sp>
    </p:spTree>
    <p:extLst>
      <p:ext uri="{BB962C8B-B14F-4D97-AF65-F5344CB8AC3E}">
        <p14:creationId xmlns:p14="http://schemas.microsoft.com/office/powerpoint/2010/main" val="73228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3314" y="-1"/>
            <a:ext cx="1358685" cy="6791417"/>
          </a:xfrm>
        </p:spPr>
        <p:txBody>
          <a:bodyPr>
            <a:normAutofit/>
          </a:bodyPr>
          <a:lstStyle/>
          <a:p>
            <a:pPr algn="ctr" rtl="1"/>
            <a:r>
              <a:rPr lang="fa-IR" sz="3200" b="1" dirty="0">
                <a:solidFill>
                  <a:srgbClr val="FF0000"/>
                </a:solidFill>
                <a:cs typeface="B Nazanin" panose="00000400000000000000" pitchFamily="2" charset="-78"/>
              </a:rPr>
              <a:t>سیاست‌های اجرایی </a:t>
            </a:r>
            <a:endParaRPr lang="en-US" sz="32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9813566"/>
              </p:ext>
            </p:extLst>
          </p:nvPr>
        </p:nvGraphicFramePr>
        <p:xfrm>
          <a:off x="154983" y="-146838"/>
          <a:ext cx="10403555" cy="7452139"/>
        </p:xfrm>
        <a:graphic>
          <a:graphicData uri="http://schemas.openxmlformats.org/drawingml/2006/table">
            <a:tbl>
              <a:tblPr rtl="1" firstRow="1" firstCol="1" bandRow="1"/>
              <a:tblGrid>
                <a:gridCol w="2875790">
                  <a:extLst>
                    <a:ext uri="{9D8B030D-6E8A-4147-A177-3AD203B41FA5}">
                      <a16:colId xmlns:a16="http://schemas.microsoft.com/office/drawing/2014/main" val="20000"/>
                    </a:ext>
                  </a:extLst>
                </a:gridCol>
                <a:gridCol w="2976093">
                  <a:extLst>
                    <a:ext uri="{9D8B030D-6E8A-4147-A177-3AD203B41FA5}">
                      <a16:colId xmlns:a16="http://schemas.microsoft.com/office/drawing/2014/main" val="20001"/>
                    </a:ext>
                  </a:extLst>
                </a:gridCol>
                <a:gridCol w="4551672">
                  <a:extLst>
                    <a:ext uri="{9D8B030D-6E8A-4147-A177-3AD203B41FA5}">
                      <a16:colId xmlns:a16="http://schemas.microsoft.com/office/drawing/2014/main" val="20002"/>
                    </a:ext>
                  </a:extLst>
                </a:gridCol>
              </a:tblGrid>
              <a:tr h="263511">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اهداف</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راهبرد</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rtl="1">
                        <a:lnSpc>
                          <a:spcPct val="107000"/>
                        </a:lnSpc>
                        <a:spcAft>
                          <a:spcPts val="0"/>
                        </a:spcAft>
                      </a:pPr>
                      <a:r>
                        <a:rPr lang="fa-IR" sz="16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سیاست های اجرایی (برنامه)</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0000"/>
                  </a:ext>
                </a:extLst>
              </a:tr>
              <a:tr h="227260">
                <a:tc rowSpan="2">
                  <a:txBody>
                    <a:bodyPr/>
                    <a:lstStyle/>
                    <a:p>
                      <a:pPr algn="ctr" rtl="1">
                        <a:lnSpc>
                          <a:spcPct val="107000"/>
                        </a:lnSpc>
                        <a:spcAft>
                          <a:spcPts val="0"/>
                        </a:spcAft>
                      </a:pPr>
                      <a:r>
                        <a:rPr lang="fa-IR" sz="1800" b="1" dirty="0">
                          <a:solidFill>
                            <a:srgbClr val="222222"/>
                          </a:solidFill>
                          <a:effectLst/>
                          <a:latin typeface="Arial" panose="020B0604020202020204" pitchFamily="34" charset="0"/>
                          <a:ea typeface="Times New Roman" panose="02020603050405020304" pitchFamily="18" charset="0"/>
                          <a:cs typeface="B Nazanin" panose="00000400000000000000" pitchFamily="2" charset="-78"/>
                        </a:rPr>
                        <a:t>حفظ يا تقويت توان اکولوژيک منظومه برای پایداری محیطی و اقتصادی منظومه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rowSpan="2">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پایداری منابع اکولوژیکی (با تاکید بر منابع ابی) منظومه به منظور تثبیت درامد و اشتغال منظومه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آبخيزداري و حفاظت خاك</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2751">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و احياء، توسعه و بهره برداري اصولي از مراتع</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7260">
                <a:tc rowSpan="6">
                  <a:txBody>
                    <a:bodyPr/>
                    <a:lstStyle/>
                    <a:p>
                      <a:pPr algn="ctr" rtl="1">
                        <a:lnSpc>
                          <a:spcPct val="107000"/>
                        </a:lnSpc>
                        <a:spcAft>
                          <a:spcPts val="0"/>
                        </a:spcAft>
                      </a:pPr>
                      <a:r>
                        <a:rPr lang="fa-IR" sz="1800" b="1" dirty="0">
                          <a:solidFill>
                            <a:srgbClr val="222222"/>
                          </a:solidFill>
                          <a:effectLst/>
                          <a:latin typeface="Arial" panose="020B0604020202020204" pitchFamily="34" charset="0"/>
                          <a:ea typeface="Times New Roman" panose="02020603050405020304" pitchFamily="18" charset="0"/>
                          <a:cs typeface="B Nazanin" panose="00000400000000000000" pitchFamily="2" charset="-78"/>
                        </a:rPr>
                        <a:t>ارتقا درآمد پايدار و توانمندي اقتصادي منظومه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rowSpan="2">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تقویت بخش کشاورزی  با کنترل و ذخیره  منابع ابی و ارتقای بهره وری مصرف</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تامين و عرضه آب</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452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بهبود بهره وري آب در كشاورزي و اصلاح الگوي كشت</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4520">
                <a:tc vMerge="1">
                  <a:txBody>
                    <a:bodyPr/>
                    <a:lstStyle/>
                    <a:p>
                      <a:endParaRPr lang="en-US"/>
                    </a:p>
                  </a:txBody>
                  <a:tcPr/>
                </a:tc>
                <a:tc rowSpan="2">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ارتقای بهره وری دام و توسعه پرورش دام و طيور و آبزیان (کوچک و متوسط مقیاس)</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پرورش دام و طيور (ارتقای بهره وری دام سبک)</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452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پرورش دام و طيور و آبزیان  (ارتقای کمی)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17498">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تعریف پهنه گردشگري - صنایع دستی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بهينه سازي و توسعه زير ساخت هاي گردشگري/ توسعه گردشگري طبيعي/حمايت از توليد و صادرات صنايع دستي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4520">
                <a:tc vMerge="1">
                  <a:txBody>
                    <a:bodyPr/>
                    <a:lstStyle/>
                    <a:p>
                      <a:endParaRPr lang="en-US"/>
                    </a:p>
                  </a:txBody>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صنایع کارگاهی </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صنایع تبدیلی و مکمل  (متوسط و کوچک مقیاس)</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7260">
                <a:tc rowSpan="10">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 امکانات رفاهي و سکونت پذيري منظومه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rowSpan="8">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 امکانات کالبدی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و تکمیل پوشش شبکه گاز</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726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نوسازی مدارس</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726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اصلاح و تقويت سياست گذاري محلی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5452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و تجهيز حمل و نقل جاده اي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5452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زير ساخت هاي بخش ارتباطات و فناوري اطلاعات</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726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تاسيسات آب و فاضلاب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5452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کالبدی و اجرای طرح  هادی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726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مقابله با خطر و ایمن سازی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454520">
                <a:tc vMerge="1">
                  <a:txBody>
                    <a:bodyPr/>
                    <a:lstStyle/>
                    <a:p>
                      <a:endParaRPr lang="en-US"/>
                    </a:p>
                  </a:txBody>
                  <a:tcPr/>
                </a:tc>
                <a:tc rowSpan="2">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ارتقا سرمایه انسانی انسانی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برنامه توسعه مشاركت، تعهد و اعتماد اجتماعي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27260">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 و توسعه منابع انسانی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2114" marR="62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15834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 y="97654"/>
            <a:ext cx="12058835" cy="6760345"/>
          </a:xfrm>
        </p:spPr>
        <p:txBody>
          <a:bodyPr>
            <a:normAutofit/>
          </a:bodyPr>
          <a:lstStyle/>
          <a:p>
            <a:pPr marL="0" indent="0" algn="ctr" rtl="1">
              <a:buNone/>
            </a:pPr>
            <a:r>
              <a:rPr lang="fa-IR" sz="3200" b="1" dirty="0">
                <a:solidFill>
                  <a:schemeClr val="tx2"/>
                </a:solidFill>
                <a:cs typeface="B Nazanin" panose="00000400000000000000" pitchFamily="2" charset="-78"/>
              </a:rPr>
              <a:t>تعیین الزامات تحقق اهداف و سیاست‌ها</a:t>
            </a:r>
          </a:p>
          <a:p>
            <a:pPr marL="0" indent="0" algn="r" rtl="1">
              <a:buNone/>
            </a:pPr>
            <a:r>
              <a:rPr lang="fa-IR" sz="2000" dirty="0">
                <a:cs typeface="B Nazanin" panose="00000400000000000000" pitchFamily="2" charset="-78"/>
              </a:rPr>
              <a:t> </a:t>
            </a:r>
          </a:p>
          <a:p>
            <a:pPr algn="r" rtl="1">
              <a:buFont typeface="Wingdings" panose="05000000000000000000" pitchFamily="2" charset="2"/>
              <a:buChar char="Ø"/>
            </a:pPr>
            <a:r>
              <a:rPr lang="fa-IR" dirty="0">
                <a:cs typeface="B Nazanin" panose="00000400000000000000" pitchFamily="2" charset="-78"/>
              </a:rPr>
              <a:t>ایجاد گفتمان برنامه محور در بین جامعه روستایی، تعهد و تقید به برنامه به ویژه از سوی مجریان بخش عمومی</a:t>
            </a:r>
          </a:p>
          <a:p>
            <a:pPr algn="r" rtl="1">
              <a:buFont typeface="Wingdings" panose="05000000000000000000" pitchFamily="2" charset="2"/>
              <a:buChar char="Ø"/>
            </a:pPr>
            <a:r>
              <a:rPr lang="fa-IR" dirty="0">
                <a:cs typeface="B Nazanin" panose="00000400000000000000" pitchFamily="2" charset="-78"/>
              </a:rPr>
              <a:t>ترویج و توسعه تسهیل گری روستایی و جهت‌دهی به مسیر رشد و ارتقای روستایی</a:t>
            </a:r>
          </a:p>
          <a:p>
            <a:pPr algn="r" rtl="1">
              <a:buFont typeface="Wingdings" panose="05000000000000000000" pitchFamily="2" charset="2"/>
              <a:buChar char="Ø"/>
            </a:pPr>
            <a:r>
              <a:rPr lang="fa-IR" dirty="0">
                <a:cs typeface="B Nazanin" panose="00000400000000000000" pitchFamily="2" charset="-78"/>
              </a:rPr>
              <a:t>تأمین آب شرب بهداشتی (یکی از دلایل مهاجرت در این منظومه محدودیت شدید آب سالم است)</a:t>
            </a:r>
          </a:p>
          <a:p>
            <a:pPr algn="r" rtl="1">
              <a:buFont typeface="Wingdings" panose="05000000000000000000" pitchFamily="2" charset="2"/>
              <a:buChar char="Ø"/>
            </a:pPr>
            <a:r>
              <a:rPr lang="fa-IR" dirty="0">
                <a:cs typeface="B Nazanin" panose="00000400000000000000" pitchFamily="2" charset="-78"/>
              </a:rPr>
              <a:t>تأمین منابع عمومی و تسهیلات موردنیاز</a:t>
            </a:r>
          </a:p>
          <a:p>
            <a:pPr algn="r" rtl="1">
              <a:buFont typeface="Wingdings" panose="05000000000000000000" pitchFamily="2" charset="2"/>
              <a:buChar char="Ø"/>
            </a:pPr>
            <a:r>
              <a:rPr lang="fa-IR" dirty="0">
                <a:cs typeface="B Nazanin" panose="00000400000000000000" pitchFamily="2" charset="-78"/>
              </a:rPr>
              <a:t>عدالت فضایی توزیع امکانات</a:t>
            </a:r>
          </a:p>
          <a:p>
            <a:pPr algn="r" rtl="1">
              <a:buFont typeface="Wingdings" panose="05000000000000000000" pitchFamily="2" charset="2"/>
              <a:buChar char="Ø"/>
            </a:pPr>
            <a:r>
              <a:rPr lang="fa-IR" dirty="0">
                <a:cs typeface="B Nazanin" panose="00000400000000000000" pitchFamily="2" charset="-78"/>
              </a:rPr>
              <a:t>توجه جدی به محدوديت و تقليل منابع آب شرب و کشاورزي و ارتقای بهره‌وری آب</a:t>
            </a:r>
          </a:p>
          <a:p>
            <a:pPr algn="r" rtl="1">
              <a:buFont typeface="Wingdings" panose="05000000000000000000" pitchFamily="2" charset="2"/>
              <a:buChar char="Ø"/>
            </a:pPr>
            <a:r>
              <a:rPr lang="fa-IR" dirty="0">
                <a:cs typeface="B Nazanin" panose="00000400000000000000" pitchFamily="2" charset="-78"/>
              </a:rPr>
              <a:t>نظارت مستمر و برقراري عدالت بين نسلي در بهره‌برداري از منابع طبيعي</a:t>
            </a:r>
          </a:p>
          <a:p>
            <a:pPr algn="r" rtl="1">
              <a:buFont typeface="Wingdings" panose="05000000000000000000" pitchFamily="2" charset="2"/>
              <a:buChar char="Ø"/>
            </a:pPr>
            <a:r>
              <a:rPr lang="fa-IR" dirty="0">
                <a:cs typeface="B Nazanin" panose="00000400000000000000" pitchFamily="2" charset="-78"/>
              </a:rPr>
              <a:t>جهت‌دهی به خروج سرمایه از روستا به شهر برای سرمایه‌گذاری در خود روستا</a:t>
            </a:r>
          </a:p>
          <a:p>
            <a:pPr algn="r" rtl="1">
              <a:buFont typeface="Wingdings" panose="05000000000000000000" pitchFamily="2" charset="2"/>
              <a:buChar char="Ø"/>
            </a:pPr>
            <a:r>
              <a:rPr lang="fa-IR" dirty="0">
                <a:cs typeface="B Nazanin" panose="00000400000000000000" pitchFamily="2" charset="-78"/>
              </a:rPr>
              <a:t>تقویت کیفیت نيروي انساني ماهر و متخصص با آموزش‌های مورد نیاز</a:t>
            </a:r>
          </a:p>
          <a:p>
            <a:endParaRPr lang="en-US" dirty="0"/>
          </a:p>
        </p:txBody>
      </p:sp>
    </p:spTree>
    <p:extLst>
      <p:ext uri="{BB962C8B-B14F-4D97-AF65-F5344CB8AC3E}">
        <p14:creationId xmlns:p14="http://schemas.microsoft.com/office/powerpoint/2010/main" val="313017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2199963"/>
              </p:ext>
            </p:extLst>
          </p:nvPr>
        </p:nvGraphicFramePr>
        <p:xfrm>
          <a:off x="1" y="-1"/>
          <a:ext cx="10271463" cy="6858003"/>
        </p:xfrm>
        <a:graphic>
          <a:graphicData uri="http://schemas.openxmlformats.org/drawingml/2006/table">
            <a:tbl>
              <a:tblPr rtl="1" firstRow="1" firstCol="1" bandRow="1"/>
              <a:tblGrid>
                <a:gridCol w="676584">
                  <a:extLst>
                    <a:ext uri="{9D8B030D-6E8A-4147-A177-3AD203B41FA5}">
                      <a16:colId xmlns:a16="http://schemas.microsoft.com/office/drawing/2014/main" val="20000"/>
                    </a:ext>
                  </a:extLst>
                </a:gridCol>
                <a:gridCol w="9594879">
                  <a:extLst>
                    <a:ext uri="{9D8B030D-6E8A-4147-A177-3AD203B41FA5}">
                      <a16:colId xmlns:a16="http://schemas.microsoft.com/office/drawing/2014/main" val="20001"/>
                    </a:ext>
                  </a:extLst>
                </a:gridCol>
              </a:tblGrid>
              <a:tr h="761999">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ردیف</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fa-IR" sz="16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اقدامات / پروژه </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761999">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اصلاح و برگشت دادن رودخانه قزل اوزن به مسير قبلي در روستاي ورمانلو براي جلوگيري از برخورد با کوه نمک و استفاده از اب قابل کشاورزی در ادامه مسیر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761999">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6985" algn="ctr" rtl="1">
                        <a:lnSpc>
                          <a:spcPct val="107000"/>
                        </a:lnSpc>
                        <a:spcAft>
                          <a:spcPts val="0"/>
                        </a:spcAft>
                      </a:pPr>
                      <a:r>
                        <a:rPr lang="fa-IR" sz="1800" b="1" dirty="0">
                          <a:effectLst/>
                          <a:latin typeface="B Nazanin" panose="00000400000000000000" pitchFamily="2" charset="-78"/>
                          <a:ea typeface="Calibri" panose="020F0502020204030204" pitchFamily="34" charset="0"/>
                          <a:cs typeface="B Nazanin" panose="00000400000000000000" pitchFamily="2" charset="-78"/>
                        </a:rPr>
                        <a:t>تمهيد آبگيري تالاب خشک شده قمشلو (دومين تالاب استان) با لايروبي مسير رودخانه و برگشت دادن روان آب‌ها در مسير اصلي گذشته جهت هدايت و احياي تالاب قمشلو</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222222"/>
                          </a:solidFill>
                          <a:effectLst/>
                          <a:latin typeface="Arial" panose="020B0604020202020204" pitchFamily="34" charset="0"/>
                          <a:ea typeface="Times New Roman" panose="02020603050405020304" pitchFamily="18" charset="0"/>
                          <a:cs typeface="B Nazanin" panose="00000400000000000000" pitchFamily="2" charset="-78"/>
                        </a:rPr>
                        <a:t>تخصيص اب از سد تالوار به آب شرب و شهرک هاي صنعتي </a:t>
                      </a:r>
                      <a:r>
                        <a:rPr lang="fa-IR" sz="1800" b="1" dirty="0">
                          <a:solidFill>
                            <a:srgbClr val="222222"/>
                          </a:solidFill>
                          <a:effectLst/>
                          <a:latin typeface="B Nazanin" panose="00000400000000000000" pitchFamily="2" charset="-78"/>
                          <a:ea typeface="Times New Roman" panose="02020603050405020304" pitchFamily="18" charset="0"/>
                          <a:cs typeface="Sakkal Majalla" panose="02000000000000000000" pitchFamily="2" charset="-78"/>
                        </a:rPr>
                        <a:t>–</a:t>
                      </a:r>
                      <a:r>
                        <a:rPr lang="fa-IR" sz="1800" b="1" dirty="0">
                          <a:solidFill>
                            <a:srgbClr val="222222"/>
                          </a:solidFill>
                          <a:effectLst/>
                          <a:latin typeface="Arial" panose="020B0604020202020204" pitchFamily="34" charset="0"/>
                          <a:ea typeface="Times New Roman" panose="02020603050405020304" pitchFamily="18" charset="0"/>
                          <a:cs typeface="B Nazanin" panose="00000400000000000000" pitchFamily="2" charset="-78"/>
                        </a:rPr>
                        <a:t> کارگاهي و گلخانه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باغداری و باغات پسته در حاشیه قزل اوزن</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1001">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مطالعه و تصویب اجرای طرح ارتقای بهره وری دام در سطح تمام منظومه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ماهي در حاشيه رودخانه قزل اوزن به شرط برگشت آب</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61999">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بهسازی جاده و  سایر امکانات حد فاصل بین زرین رود تا غار علی صدر برای استفاده از سریز گردشگر از غار علیصدر به غارهای کتله خور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انتقال اب چشمه های شهر گرماب در فصل عدم مصرف از اب برای ذخیره  در سد خاکی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ایجاد گلستان گل محمدی، پرورش ماهی و ایجاد جاذبه های طبیعی با بهره گیری از انتقال اب چشمه های شهر گرماب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ايجاد سردخانه در روستاهای حاشیه قزل اوزن</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1001">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آسفالته نمودن راه قمچقاي </a:t>
                      </a:r>
                      <a:r>
                        <a:rPr lang="fa-IR" sz="1800" b="1" dirty="0">
                          <a:solidFill>
                            <a:srgbClr val="000000"/>
                          </a:solidFill>
                          <a:effectLst/>
                          <a:latin typeface="B Nazanin" panose="00000400000000000000" pitchFamily="2" charset="-78"/>
                          <a:ea typeface="Times New Roman" panose="02020603050405020304" pitchFamily="18" charset="0"/>
                          <a:cs typeface="Sakkal Majalla" panose="02000000000000000000" pitchFamily="2" charset="-78"/>
                        </a:rPr>
                        <a:t>–</a:t>
                      </a: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پيرتاج (بيجار) (برای تسهیل دسترسی به غار از روستاهای جنوب منظومه در بیجار)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r h="761999">
                <a:tc>
                  <a:txBody>
                    <a:bodyPr/>
                    <a:lstStyle/>
                    <a:p>
                      <a:pPr algn="ctr" rtl="1">
                        <a:lnSpc>
                          <a:spcPct val="107000"/>
                        </a:lnSpc>
                        <a:spcAft>
                          <a:spcPts val="0"/>
                        </a:spcAft>
                      </a:pP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ایجاد تشکل عمده مالکان دهستان‌ها و ايجاد تعاوني‌هاي عمده مالکان و ارائه طرح‌هاي سرمايه‌گذاري محلي با تسهيلات مناسب</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Rectangle 1"/>
          <p:cNvSpPr/>
          <p:nvPr/>
        </p:nvSpPr>
        <p:spPr>
          <a:xfrm>
            <a:off x="10271464" y="2915860"/>
            <a:ext cx="1920536" cy="1200329"/>
          </a:xfrm>
          <a:prstGeom prst="rect">
            <a:avLst/>
          </a:prstGeom>
        </p:spPr>
        <p:txBody>
          <a:bodyPr wrap="square">
            <a:spAutoFit/>
          </a:bodyPr>
          <a:lstStyle/>
          <a:p>
            <a:pPr algn="ctr"/>
            <a:r>
              <a:rPr lang="ar-SA" sz="2400" b="1" dirty="0">
                <a:solidFill>
                  <a:srgbClr val="FF0000"/>
                </a:solidFill>
                <a:latin typeface="Arial" panose="020B0604020202020204" pitchFamily="34" charset="0"/>
                <a:ea typeface="Calibri" panose="020F0502020204030204" pitchFamily="34" charset="0"/>
                <a:cs typeface="B Nazanin" panose="00000400000000000000" pitchFamily="2" charset="-78"/>
              </a:rPr>
              <a:t>اقدامات و کسب‌وکارهای محرک </a:t>
            </a:r>
            <a:endParaRPr lang="en-US" sz="2400" dirty="0">
              <a:solidFill>
                <a:srgbClr val="FF0000"/>
              </a:solidFill>
            </a:endParaRPr>
          </a:p>
        </p:txBody>
      </p:sp>
    </p:spTree>
    <p:extLst>
      <p:ext uri="{BB962C8B-B14F-4D97-AF65-F5344CB8AC3E}">
        <p14:creationId xmlns:p14="http://schemas.microsoft.com/office/powerpoint/2010/main" val="235523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80225" y="168677"/>
            <a:ext cx="9324634" cy="5406500"/>
          </a:xfrm>
        </p:spPr>
        <p:txBody>
          <a:bodyPr>
            <a:normAutofit/>
          </a:bodyPr>
          <a:lstStyle/>
          <a:p>
            <a:pPr algn="just" rtl="1">
              <a:lnSpc>
                <a:spcPct val="150000"/>
              </a:lnSpc>
            </a:pPr>
            <a:br>
              <a:rPr lang="en-US" sz="2400" dirty="0">
                <a:cs typeface="B Nazanin" panose="00000400000000000000" pitchFamily="2" charset="-78"/>
              </a:rPr>
            </a:br>
            <a:r>
              <a:rPr lang="fa-IR" sz="4400" b="1" dirty="0">
                <a:cs typeface="B Nazanin" panose="00000400000000000000" pitchFamily="2" charset="-78"/>
              </a:rPr>
              <a:t>مقدمه</a:t>
            </a:r>
            <a:br>
              <a:rPr lang="en-US" sz="2400" dirty="0">
                <a:cs typeface="B Nazanin" panose="00000400000000000000" pitchFamily="2" charset="-78"/>
              </a:rPr>
            </a:br>
            <a:br>
              <a:rPr lang="en-US" sz="2400" dirty="0">
                <a:cs typeface="B Nazanin" panose="00000400000000000000" pitchFamily="2" charset="-78"/>
              </a:rPr>
            </a:br>
            <a:r>
              <a:rPr lang="ar-SA" sz="2400" dirty="0">
                <a:cs typeface="B Nazanin" panose="00000400000000000000" pitchFamily="2" charset="-78"/>
              </a:rPr>
              <a:t>بخش افشار يکي از بخش‌هاي چهارگانه شهرستان خدابنده با جمعیت غالب روستایی (69 درصد جمعیت منظومه) داراي دو دهستان و شامل 67 روستا با 30 روستای بالای 20 خانوار و يک نقطه شهري بنام گرماب مي‌باشد. مرکز دهستان قشلاقات افشار روستاي باش­قشلاق از روستاهاي قديمي بخش است. مرکز دهستان شيوانات نيز شهر گرماب است. ضعف منابع و ظرفیت های اکولوژیکی منظومه موجب ریزش مستمر جمعیتی و تخلیه روستاها شده است.</a:t>
            </a:r>
            <a:endParaRPr lang="en-US" sz="2400" dirty="0">
              <a:cs typeface="B Nazanin" panose="00000400000000000000" pitchFamily="2" charset="-78"/>
            </a:endParaRPr>
          </a:p>
        </p:txBody>
      </p:sp>
    </p:spTree>
    <p:extLst>
      <p:ext uri="{BB962C8B-B14F-4D97-AF65-F5344CB8AC3E}">
        <p14:creationId xmlns:p14="http://schemas.microsoft.com/office/powerpoint/2010/main" val="152651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0242" y="75414"/>
            <a:ext cx="1831758" cy="6617616"/>
          </a:xfrm>
        </p:spPr>
        <p:txBody>
          <a:bodyPr>
            <a:normAutofit/>
          </a:bodyPr>
          <a:lstStyle/>
          <a:p>
            <a:pPr algn="ctr" rtl="1"/>
            <a:r>
              <a:rPr lang="fa-IR" sz="2000" b="1" dirty="0">
                <a:solidFill>
                  <a:srgbClr val="FF0000"/>
                </a:solidFill>
                <a:cs typeface="B Nazanin" panose="00000400000000000000" pitchFamily="2" charset="-78"/>
              </a:rPr>
              <a:t>ساختار و حوزه‌های همگن فضایی هدف</a:t>
            </a:r>
            <a:br>
              <a:rPr lang="fa-IR" sz="2000" dirty="0">
                <a:cs typeface="B Nazanin" panose="00000400000000000000" pitchFamily="2" charset="-78"/>
              </a:rPr>
            </a:br>
            <a:endParaRPr lang="en-US" sz="1800"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797" y="-88777"/>
            <a:ext cx="10608814" cy="6781807"/>
          </a:xfrm>
          <a:prstGeom prst="rect">
            <a:avLst/>
          </a:prstGeom>
        </p:spPr>
      </p:pic>
    </p:spTree>
    <p:extLst>
      <p:ext uri="{BB962C8B-B14F-4D97-AF65-F5344CB8AC3E}">
        <p14:creationId xmlns:p14="http://schemas.microsoft.com/office/powerpoint/2010/main" val="2471384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288" y="473282"/>
            <a:ext cx="5796930" cy="1280890"/>
          </a:xfrm>
        </p:spPr>
        <p:txBody>
          <a:bodyPr>
            <a:normAutofit/>
          </a:bodyPr>
          <a:lstStyle/>
          <a:p>
            <a:r>
              <a:rPr lang="fa-IR" sz="2000" dirty="0">
                <a:cs typeface="B Nazanin" panose="00000400000000000000" pitchFamily="2" charset="-78"/>
              </a:rPr>
              <a:t>اولویت و گرایش ماموریت های محوری اقتصادی حوزه‌های همگن فضایی</a:t>
            </a:r>
            <a:endParaRPr lang="en-US" sz="20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8776" y="-79899"/>
            <a:ext cx="10645608" cy="6937899"/>
          </a:xfrm>
          <a:prstGeom prst="rect">
            <a:avLst/>
          </a:prstGeom>
        </p:spPr>
      </p:pic>
      <p:sp>
        <p:nvSpPr>
          <p:cNvPr id="3" name="Rectangle 2"/>
          <p:cNvSpPr/>
          <p:nvPr/>
        </p:nvSpPr>
        <p:spPr>
          <a:xfrm>
            <a:off x="10422383" y="2776438"/>
            <a:ext cx="1769617" cy="1631216"/>
          </a:xfrm>
          <a:prstGeom prst="rect">
            <a:avLst/>
          </a:prstGeom>
        </p:spPr>
        <p:txBody>
          <a:bodyPr wrap="square">
            <a:spAutoFit/>
          </a:bodyPr>
          <a:lstStyle/>
          <a:p>
            <a:pPr algn="ctr"/>
            <a:r>
              <a:rPr lang="ar-SA" sz="2000" b="1" dirty="0">
                <a:solidFill>
                  <a:srgbClr val="FF0000"/>
                </a:solidFill>
                <a:latin typeface="Arial" panose="020B0604020202020204" pitchFamily="34" charset="0"/>
                <a:ea typeface="Calibri" panose="020F0502020204030204" pitchFamily="34" charset="0"/>
                <a:cs typeface="B Nazanin" panose="00000400000000000000" pitchFamily="2" charset="-78"/>
              </a:rPr>
              <a:t>اولویت و گرایش ماموریت های محوری اقتصادی حوزه‌های همگن فضایی</a:t>
            </a:r>
            <a:endParaRPr lang="en-US" sz="2000" dirty="0">
              <a:solidFill>
                <a:srgbClr val="FF0000"/>
              </a:solidFill>
            </a:endParaRPr>
          </a:p>
        </p:txBody>
      </p:sp>
    </p:spTree>
    <p:extLst>
      <p:ext uri="{BB962C8B-B14F-4D97-AF65-F5344CB8AC3E}">
        <p14:creationId xmlns:p14="http://schemas.microsoft.com/office/powerpoint/2010/main" val="122332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443" y="1216241"/>
            <a:ext cx="11137777" cy="5076131"/>
          </a:xfrm>
        </p:spPr>
        <p:txBody>
          <a:bodyPr/>
          <a:lstStyle/>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a:cs typeface="B Nazanin" panose="00000400000000000000" pitchFamily="2" charset="-78"/>
              </a:rPr>
              <a:t>                      </a:t>
            </a:r>
            <a:r>
              <a:rPr lang="fa-IR" sz="3600" b="1" dirty="0">
                <a:cs typeface="B Nazanin" panose="00000400000000000000" pitchFamily="2" charset="-78"/>
              </a:rPr>
              <a:t>اقدامات، فعالیت‌ها، طرح‌ها و پروژه‌های توسعه بخش </a:t>
            </a:r>
            <a:endParaRPr lang="en-US" b="1" dirty="0"/>
          </a:p>
        </p:txBody>
      </p:sp>
    </p:spTree>
    <p:extLst>
      <p:ext uri="{BB962C8B-B14F-4D97-AF65-F5344CB8AC3E}">
        <p14:creationId xmlns:p14="http://schemas.microsoft.com/office/powerpoint/2010/main" val="227936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6660" y="399495"/>
            <a:ext cx="2515340" cy="6116715"/>
          </a:xfrm>
        </p:spPr>
        <p:txBody>
          <a:bodyPr>
            <a:normAutofit/>
          </a:bodyPr>
          <a:lstStyle/>
          <a:p>
            <a:pPr marL="0" indent="0" algn="r" rtl="1">
              <a:buNone/>
            </a:pPr>
            <a:r>
              <a:rPr lang="fa-IR" sz="2000" dirty="0">
                <a:cs typeface="B Nazanin" panose="00000400000000000000" pitchFamily="2" charset="-78"/>
              </a:rPr>
              <a:t> </a:t>
            </a: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ctr" rtl="1">
              <a:buNone/>
            </a:pPr>
            <a:r>
              <a:rPr lang="fa-IR" sz="2000" dirty="0">
                <a:cs typeface="B Nazanin" panose="00000400000000000000" pitchFamily="2" charset="-78"/>
              </a:rPr>
              <a:t>  </a:t>
            </a:r>
            <a:r>
              <a:rPr lang="fa-IR" dirty="0">
                <a:solidFill>
                  <a:srgbClr val="FF0000"/>
                </a:solidFill>
                <a:cs typeface="B Nazanin" panose="00000400000000000000" pitchFamily="2" charset="-78"/>
              </a:rPr>
              <a:t>چارچوب اقدامات و بسته فعالیت‌های پیشنهادی</a:t>
            </a:r>
            <a:endParaRPr lang="en-US" dirty="0">
              <a:solidFill>
                <a:srgbClr val="FF0000"/>
              </a:solidFill>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154478141"/>
              </p:ext>
            </p:extLst>
          </p:nvPr>
        </p:nvGraphicFramePr>
        <p:xfrm>
          <a:off x="-2" y="204184"/>
          <a:ext cx="9854216" cy="6436313"/>
        </p:xfrm>
        <a:graphic>
          <a:graphicData uri="http://schemas.openxmlformats.org/drawingml/2006/table">
            <a:tbl>
              <a:tblPr rtl="1" firstRow="1" firstCol="1" bandRow="1">
                <a:tableStyleId>{1E171933-4619-4E11-9A3F-F7608DF75F80}</a:tableStyleId>
              </a:tblPr>
              <a:tblGrid>
                <a:gridCol w="916034">
                  <a:extLst>
                    <a:ext uri="{9D8B030D-6E8A-4147-A177-3AD203B41FA5}">
                      <a16:colId xmlns:a16="http://schemas.microsoft.com/office/drawing/2014/main" val="20000"/>
                    </a:ext>
                  </a:extLst>
                </a:gridCol>
                <a:gridCol w="6027333">
                  <a:extLst>
                    <a:ext uri="{9D8B030D-6E8A-4147-A177-3AD203B41FA5}">
                      <a16:colId xmlns:a16="http://schemas.microsoft.com/office/drawing/2014/main" val="20001"/>
                    </a:ext>
                  </a:extLst>
                </a:gridCol>
                <a:gridCol w="920432">
                  <a:extLst>
                    <a:ext uri="{9D8B030D-6E8A-4147-A177-3AD203B41FA5}">
                      <a16:colId xmlns:a16="http://schemas.microsoft.com/office/drawing/2014/main" val="20002"/>
                    </a:ext>
                  </a:extLst>
                </a:gridCol>
                <a:gridCol w="934726">
                  <a:extLst>
                    <a:ext uri="{9D8B030D-6E8A-4147-A177-3AD203B41FA5}">
                      <a16:colId xmlns:a16="http://schemas.microsoft.com/office/drawing/2014/main" val="20003"/>
                    </a:ext>
                  </a:extLst>
                </a:gridCol>
                <a:gridCol w="1055691">
                  <a:extLst>
                    <a:ext uri="{9D8B030D-6E8A-4147-A177-3AD203B41FA5}">
                      <a16:colId xmlns:a16="http://schemas.microsoft.com/office/drawing/2014/main" val="20004"/>
                    </a:ext>
                  </a:extLst>
                </a:gridCol>
              </a:tblGrid>
              <a:tr h="1735897">
                <a:tc>
                  <a:txBody>
                    <a:bodyPr/>
                    <a:lstStyle/>
                    <a:p>
                      <a:pPr algn="ctr" rtl="1">
                        <a:lnSpc>
                          <a:spcPct val="107000"/>
                        </a:lnSpc>
                        <a:spcAft>
                          <a:spcPts val="0"/>
                        </a:spcAft>
                      </a:pPr>
                      <a:r>
                        <a:rPr lang="ar-SA" sz="1600" dirty="0">
                          <a:solidFill>
                            <a:schemeClr val="tx1"/>
                          </a:solidFill>
                          <a:effectLst/>
                          <a:cs typeface="B Nazanin" panose="00000400000000000000" pitchFamily="2" charset="-78"/>
                        </a:rPr>
                        <a:t>شماره</a:t>
                      </a:r>
                      <a:endParaRPr lang="en-US" sz="1600" dirty="0">
                        <a:solidFill>
                          <a:schemeClr val="tx1"/>
                        </a:solidFill>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600" dirty="0">
                          <a:solidFill>
                            <a:schemeClr val="tx1"/>
                          </a:solidFill>
                          <a:effectLst/>
                          <a:cs typeface="B Nazanin" panose="00000400000000000000" pitchFamily="2" charset="-78"/>
                        </a:rPr>
                        <a:t>بسته</a:t>
                      </a:r>
                      <a:endParaRPr lang="en-US" sz="1600" dirty="0">
                        <a:solidFill>
                          <a:schemeClr val="tx1"/>
                        </a:solidFill>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600">
                          <a:solidFill>
                            <a:schemeClr val="tx1"/>
                          </a:solidFill>
                          <a:effectLst/>
                          <a:cs typeface="B Nazanin" panose="00000400000000000000" pitchFamily="2" charset="-78"/>
                        </a:rPr>
                        <a:t>تعداد پروژه های قابل‌اجرا</a:t>
                      </a:r>
                      <a:endParaRPr lang="en-US" sz="1600">
                        <a:solidFill>
                          <a:schemeClr val="tx1"/>
                        </a:solidFill>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600">
                          <a:solidFill>
                            <a:schemeClr val="tx1"/>
                          </a:solidFill>
                          <a:effectLst/>
                          <a:cs typeface="B Nazanin" panose="00000400000000000000" pitchFamily="2" charset="-78"/>
                        </a:rPr>
                        <a:t>اشتغال مستقیم مورد انتظار</a:t>
                      </a:r>
                      <a:endParaRPr lang="en-US" sz="1600">
                        <a:solidFill>
                          <a:schemeClr val="tx1"/>
                        </a:solidFill>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پیش‌بینی اعتبار موردنیاز (میلیون ریال)</a:t>
                      </a:r>
                      <a:endParaRPr lang="en-US" sz="1600" dirty="0">
                        <a:solidFill>
                          <a:schemeClr val="tx1"/>
                        </a:solidFill>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1488">
                <a:tc>
                  <a:txBody>
                    <a:bodyPr/>
                    <a:lstStyle/>
                    <a:p>
                      <a:pPr algn="ctr" rtl="1">
                        <a:lnSpc>
                          <a:spcPct val="107000"/>
                        </a:lnSpc>
                        <a:spcAft>
                          <a:spcPts val="0"/>
                        </a:spcAft>
                      </a:pPr>
                      <a:r>
                        <a:rPr lang="ar-SA" sz="2000" dirty="0">
                          <a:effectLst/>
                          <a:cs typeface="B Nazanin" panose="00000400000000000000" pitchFamily="2" charset="-78"/>
                        </a:rPr>
                        <a:t>1</a:t>
                      </a:r>
                      <a:endParaRPr lang="en-US" sz="20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000" b="0" dirty="0">
                          <a:effectLst/>
                          <a:cs typeface="B Nazanin" panose="00000400000000000000" pitchFamily="2" charset="-78"/>
                        </a:rPr>
                        <a:t>حفظ يا تقويت توان اکولوژيک منظومه</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96</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115</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159900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1488">
                <a:tc>
                  <a:txBody>
                    <a:bodyPr/>
                    <a:lstStyle/>
                    <a:p>
                      <a:pPr algn="ctr" rtl="1">
                        <a:lnSpc>
                          <a:spcPct val="107000"/>
                        </a:lnSpc>
                        <a:spcAft>
                          <a:spcPts val="0"/>
                        </a:spcAft>
                      </a:pPr>
                      <a:r>
                        <a:rPr lang="ar-SA" sz="2000" dirty="0">
                          <a:effectLst/>
                          <a:cs typeface="B Nazanin" panose="00000400000000000000" pitchFamily="2" charset="-78"/>
                        </a:rPr>
                        <a:t>2</a:t>
                      </a:r>
                      <a:endParaRPr lang="en-US" sz="20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000" b="0" dirty="0">
                          <a:effectLst/>
                          <a:cs typeface="B Nazanin" panose="00000400000000000000" pitchFamily="2" charset="-78"/>
                        </a:rPr>
                        <a:t>کنترل و ذخیره  منابع آبی و ارتقای بهره‌وری مصرف</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231</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88</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66800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1488">
                <a:tc>
                  <a:txBody>
                    <a:bodyPr/>
                    <a:lstStyle/>
                    <a:p>
                      <a:pPr algn="ctr" rtl="1">
                        <a:lnSpc>
                          <a:spcPct val="107000"/>
                        </a:lnSpc>
                        <a:spcAft>
                          <a:spcPts val="0"/>
                        </a:spcAft>
                      </a:pPr>
                      <a:r>
                        <a:rPr lang="ar-SA" sz="2000" dirty="0">
                          <a:effectLst/>
                          <a:cs typeface="B Nazanin" panose="00000400000000000000" pitchFamily="2" charset="-78"/>
                        </a:rPr>
                        <a:t>3</a:t>
                      </a:r>
                      <a:endParaRPr lang="en-US" sz="20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000" b="0" dirty="0">
                          <a:effectLst/>
                          <a:cs typeface="B Nazanin" panose="00000400000000000000" pitchFamily="2" charset="-78"/>
                        </a:rPr>
                        <a:t>تعریف پهنه گردشگري - صنایع‌دستی</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17</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35</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100" dirty="0">
                        <a:effectLst/>
                        <a:latin typeface="IPT Badr" panose="00000400000000000000" pitchFamily="2" charset="2"/>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1488">
                <a:tc>
                  <a:txBody>
                    <a:bodyPr/>
                    <a:lstStyle/>
                    <a:p>
                      <a:pPr algn="ctr" rtl="1">
                        <a:lnSpc>
                          <a:spcPct val="107000"/>
                        </a:lnSpc>
                        <a:spcAft>
                          <a:spcPts val="0"/>
                        </a:spcAft>
                      </a:pPr>
                      <a:r>
                        <a:rPr lang="ar-SA" sz="2000" dirty="0">
                          <a:effectLst/>
                          <a:cs typeface="B Nazanin" panose="00000400000000000000" pitchFamily="2" charset="-78"/>
                        </a:rPr>
                        <a:t>4</a:t>
                      </a:r>
                      <a:endParaRPr lang="en-US" sz="20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000" b="0" dirty="0">
                          <a:effectLst/>
                          <a:cs typeface="B Nazanin" panose="00000400000000000000" pitchFamily="2" charset="-78"/>
                        </a:rPr>
                        <a:t>توسعه صنایع تبدیلی و کارگاهی</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27</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a:effectLst/>
                          <a:cs typeface="B Nazanin" panose="00000400000000000000" pitchFamily="2" charset="-78"/>
                        </a:rPr>
                        <a:t>36</a:t>
                      </a:r>
                      <a:endParaRPr lang="en-US" sz="140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39500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1488">
                <a:tc>
                  <a:txBody>
                    <a:bodyPr/>
                    <a:lstStyle/>
                    <a:p>
                      <a:pPr algn="ctr" rtl="1">
                        <a:lnSpc>
                          <a:spcPct val="107000"/>
                        </a:lnSpc>
                        <a:spcAft>
                          <a:spcPts val="0"/>
                        </a:spcAft>
                      </a:pPr>
                      <a:r>
                        <a:rPr lang="ar-SA" sz="2000" dirty="0">
                          <a:effectLst/>
                          <a:cs typeface="B Nazanin" panose="00000400000000000000" pitchFamily="2" charset="-78"/>
                        </a:rPr>
                        <a:t>5</a:t>
                      </a:r>
                      <a:endParaRPr lang="en-US" sz="20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000" b="0" dirty="0">
                          <a:effectLst/>
                          <a:cs typeface="B Nazanin" panose="00000400000000000000" pitchFamily="2" charset="-78"/>
                        </a:rPr>
                        <a:t>توسعه زیرساخت‌ها  و تکمیل کمبودهای خدماتی و رفاهی سکونتگاه‌ها</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36</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77100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71488">
                <a:tc>
                  <a:txBody>
                    <a:bodyPr/>
                    <a:lstStyle/>
                    <a:p>
                      <a:pPr algn="ctr" rtl="1">
                        <a:lnSpc>
                          <a:spcPct val="107000"/>
                        </a:lnSpc>
                        <a:spcAft>
                          <a:spcPts val="0"/>
                        </a:spcAft>
                      </a:pPr>
                      <a:r>
                        <a:rPr lang="ar-SA" sz="2000" dirty="0">
                          <a:effectLst/>
                          <a:cs typeface="B Nazanin" panose="00000400000000000000" pitchFamily="2" charset="-78"/>
                        </a:rPr>
                        <a:t>6</a:t>
                      </a:r>
                      <a:endParaRPr lang="en-US" sz="20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2000" b="0" dirty="0">
                          <a:effectLst/>
                          <a:cs typeface="B Nazanin" panose="00000400000000000000" pitchFamily="2" charset="-78"/>
                        </a:rPr>
                        <a:t>توسعه مشارکت اقتصادی و توانمندسازی منابع انسانی</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31</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3</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dirty="0">
                          <a:effectLst/>
                          <a:cs typeface="B Nazanin" panose="00000400000000000000" pitchFamily="2" charset="-78"/>
                        </a:rPr>
                        <a:t>1500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71488">
                <a:tc gridSpan="2">
                  <a:txBody>
                    <a:bodyPr/>
                    <a:lstStyle/>
                    <a:p>
                      <a:pPr algn="ctr" rtl="1">
                        <a:lnSpc>
                          <a:spcPct val="107000"/>
                        </a:lnSpc>
                        <a:spcAft>
                          <a:spcPts val="0"/>
                        </a:spcAft>
                      </a:pPr>
                      <a:r>
                        <a:rPr lang="fa-IR" sz="2000" b="0" dirty="0">
                          <a:effectLst/>
                          <a:cs typeface="B Nazanin" panose="00000400000000000000" pitchFamily="2" charset="-78"/>
                        </a:rPr>
                        <a:t>جمع</a:t>
                      </a:r>
                      <a:endParaRPr lang="en-US" sz="2000" b="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1">
                        <a:lnSpc>
                          <a:spcPct val="107000"/>
                        </a:lnSpc>
                        <a:spcAft>
                          <a:spcPts val="0"/>
                        </a:spcAft>
                      </a:pPr>
                      <a:r>
                        <a:rPr lang="en-US" sz="1400" dirty="0">
                          <a:effectLst/>
                          <a:latin typeface="IPT Badr" panose="00000400000000000000" pitchFamily="2" charset="2"/>
                          <a:cs typeface="B Nazanin" panose="00000400000000000000" pitchFamily="2" charset="-78"/>
                        </a:rPr>
                        <a:t>438</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400" dirty="0">
                          <a:effectLst/>
                          <a:latin typeface="IPT Badr" panose="00000400000000000000" pitchFamily="2" charset="2"/>
                          <a:cs typeface="B Nazanin" panose="00000400000000000000" pitchFamily="2" charset="-78"/>
                        </a:rPr>
                        <a:t>277</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400" dirty="0">
                          <a:effectLst/>
                          <a:latin typeface="IPT Badr" panose="00000400000000000000" pitchFamily="2" charset="2"/>
                          <a:cs typeface="B Nazanin" panose="00000400000000000000" pitchFamily="2" charset="-78"/>
                        </a:rPr>
                        <a:t>344800</a:t>
                      </a:r>
                      <a:endParaRPr lang="en-US" sz="1400" dirty="0">
                        <a:effectLst/>
                        <a:latin typeface="IPT Badr" panose="00000400000000000000" pitchFamily="2" charset="2"/>
                        <a:ea typeface="Calibri" panose="020F0502020204030204" pitchFamily="34" charset="0"/>
                        <a:cs typeface="B Nazanin" panose="000004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5656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1920" y="2854960"/>
            <a:ext cx="1981200" cy="2844800"/>
          </a:xfrm>
        </p:spPr>
        <p:txBody>
          <a:bodyPr>
            <a:normAutofit/>
          </a:bodyPr>
          <a:lstStyle/>
          <a:p>
            <a:pPr marL="0" indent="0" algn="ctr" rtl="1">
              <a:buNone/>
            </a:pPr>
            <a:r>
              <a:rPr lang="fa-IR" b="1" dirty="0">
                <a:solidFill>
                  <a:srgbClr val="FF0000"/>
                </a:solidFill>
                <a:cs typeface="B Nazanin" panose="00000400000000000000" pitchFamily="2" charset="-78"/>
              </a:rPr>
              <a:t>حفظ يا تقويت توان اکولوژيک منظومه</a:t>
            </a:r>
            <a:endParaRPr lang="en-US" b="1" dirty="0">
              <a:solidFill>
                <a:srgbClr val="FF0000"/>
              </a:solidFill>
              <a:cs typeface="B Nazanin" panose="00000400000000000000" pitchFamily="2" charset="-78"/>
            </a:endParaRPr>
          </a:p>
          <a:p>
            <a:pPr marL="0" indent="0" algn="r" rtl="1">
              <a:buNone/>
            </a:pPr>
            <a:endParaRPr lang="en-US" sz="2000"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647928621"/>
              </p:ext>
            </p:extLst>
          </p:nvPr>
        </p:nvGraphicFramePr>
        <p:xfrm>
          <a:off x="0" y="21439"/>
          <a:ext cx="10273481" cy="6836561"/>
        </p:xfrm>
        <a:graphic>
          <a:graphicData uri="http://schemas.openxmlformats.org/drawingml/2006/table">
            <a:tbl>
              <a:tblPr rtl="1" firstRow="1" firstCol="1" bandRow="1">
                <a:tableStyleId>{1E171933-4619-4E11-9A3F-F7608DF75F80}</a:tableStyleId>
              </a:tblPr>
              <a:tblGrid>
                <a:gridCol w="2273261">
                  <a:extLst>
                    <a:ext uri="{9D8B030D-6E8A-4147-A177-3AD203B41FA5}">
                      <a16:colId xmlns:a16="http://schemas.microsoft.com/office/drawing/2014/main" val="20000"/>
                    </a:ext>
                  </a:extLst>
                </a:gridCol>
                <a:gridCol w="2273261">
                  <a:extLst>
                    <a:ext uri="{9D8B030D-6E8A-4147-A177-3AD203B41FA5}">
                      <a16:colId xmlns:a16="http://schemas.microsoft.com/office/drawing/2014/main" val="20001"/>
                    </a:ext>
                  </a:extLst>
                </a:gridCol>
                <a:gridCol w="946600">
                  <a:extLst>
                    <a:ext uri="{9D8B030D-6E8A-4147-A177-3AD203B41FA5}">
                      <a16:colId xmlns:a16="http://schemas.microsoft.com/office/drawing/2014/main" val="20002"/>
                    </a:ext>
                  </a:extLst>
                </a:gridCol>
                <a:gridCol w="428602">
                  <a:extLst>
                    <a:ext uri="{9D8B030D-6E8A-4147-A177-3AD203B41FA5}">
                      <a16:colId xmlns:a16="http://schemas.microsoft.com/office/drawing/2014/main" val="20003"/>
                    </a:ext>
                  </a:extLst>
                </a:gridCol>
                <a:gridCol w="456427">
                  <a:extLst>
                    <a:ext uri="{9D8B030D-6E8A-4147-A177-3AD203B41FA5}">
                      <a16:colId xmlns:a16="http://schemas.microsoft.com/office/drawing/2014/main" val="20004"/>
                    </a:ext>
                  </a:extLst>
                </a:gridCol>
                <a:gridCol w="470045">
                  <a:extLst>
                    <a:ext uri="{9D8B030D-6E8A-4147-A177-3AD203B41FA5}">
                      <a16:colId xmlns:a16="http://schemas.microsoft.com/office/drawing/2014/main" val="20005"/>
                    </a:ext>
                  </a:extLst>
                </a:gridCol>
                <a:gridCol w="527469">
                  <a:extLst>
                    <a:ext uri="{9D8B030D-6E8A-4147-A177-3AD203B41FA5}">
                      <a16:colId xmlns:a16="http://schemas.microsoft.com/office/drawing/2014/main" val="20006"/>
                    </a:ext>
                  </a:extLst>
                </a:gridCol>
                <a:gridCol w="647050">
                  <a:extLst>
                    <a:ext uri="{9D8B030D-6E8A-4147-A177-3AD203B41FA5}">
                      <a16:colId xmlns:a16="http://schemas.microsoft.com/office/drawing/2014/main" val="20007"/>
                    </a:ext>
                  </a:extLst>
                </a:gridCol>
                <a:gridCol w="1125383">
                  <a:extLst>
                    <a:ext uri="{9D8B030D-6E8A-4147-A177-3AD203B41FA5}">
                      <a16:colId xmlns:a16="http://schemas.microsoft.com/office/drawing/2014/main" val="20008"/>
                    </a:ext>
                  </a:extLst>
                </a:gridCol>
                <a:gridCol w="1125383">
                  <a:extLst>
                    <a:ext uri="{9D8B030D-6E8A-4147-A177-3AD203B41FA5}">
                      <a16:colId xmlns:a16="http://schemas.microsoft.com/office/drawing/2014/main" val="20009"/>
                    </a:ext>
                  </a:extLst>
                </a:gridCol>
              </a:tblGrid>
              <a:tr h="1675326">
                <a:tc>
                  <a:txBody>
                    <a:bodyPr/>
                    <a:lstStyle/>
                    <a:p>
                      <a:pPr algn="ctr" rtl="1">
                        <a:lnSpc>
                          <a:spcPct val="107000"/>
                        </a:lnSpc>
                        <a:spcAft>
                          <a:spcPts val="0"/>
                        </a:spcAft>
                      </a:pPr>
                      <a:r>
                        <a:rPr lang="fa-IR" sz="1200" dirty="0">
                          <a:solidFill>
                            <a:schemeClr val="tx1"/>
                          </a:solidFill>
                          <a:effectLst/>
                          <a:cs typeface="B Nazanin" panose="00000400000000000000" pitchFamily="2" charset="-78"/>
                        </a:rPr>
                        <a:t>برنامه</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اقدامات / پروژه</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متولی</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اولویت</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تعداد پروژه های قابل‌اجرا</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اشتغال مستقیم مورد انتظار</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پیش‌بینی اعتبار موردنیاز (میلیون ریال)</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زمان‌بندی تا طول برنامه</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حوزه‌های فضایی هدف</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solidFill>
                            <a:schemeClr val="tx1"/>
                          </a:solidFill>
                          <a:effectLst/>
                          <a:cs typeface="B Nazanin" panose="00000400000000000000" pitchFamily="2" charset="-78"/>
                        </a:rPr>
                        <a:t>سکونتگاهس‌ها</a:t>
                      </a:r>
                      <a:endParaRPr lang="en-US" sz="12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2454">
                <a:tc rowSpan="5">
                  <a:txBody>
                    <a:bodyPr/>
                    <a:lstStyle/>
                    <a:p>
                      <a:pPr algn="ctr" rtl="1">
                        <a:lnSpc>
                          <a:spcPct val="107000"/>
                        </a:lnSpc>
                        <a:spcAft>
                          <a:spcPts val="0"/>
                        </a:spcAft>
                      </a:pPr>
                      <a:r>
                        <a:rPr lang="ar-SA" sz="1200" b="1" dirty="0">
                          <a:effectLst/>
                          <a:cs typeface="B Nazanin" panose="00000400000000000000" pitchFamily="2" charset="-78"/>
                        </a:rPr>
                        <a:t>برنامه آبخيزداري و حفاظت خاك و برنامه و احياء، توسعه و بهره‌برداری اصولي از مراتع</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effectLst/>
                          <a:cs typeface="B Nazanin" panose="00000400000000000000" pitchFamily="2" charset="-78"/>
                        </a:rPr>
                        <a:t>کنترل و تجميع آب‌هاي سطحي و روان آب‌ها در بخش جنوبي منظومه به منظور آبخوان‌داري</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منابع طبیعی / آب منطقه‌ای / جهاد کشاورزی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1</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4</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20000</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هر دو سال یک پروژه</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200">
                          <a:effectLst/>
                          <a:cs typeface="B Nazanin" panose="00000400000000000000" pitchFamily="2" charset="-78"/>
                        </a:rPr>
                        <a:t>A1/B2</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گوگرچينك، گوناي، قمچقای، خلیفه قشلاق، بورون و نریمان قشلاق</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14535">
                <a:tc vMerge="1">
                  <a:txBody>
                    <a:bodyPr/>
                    <a:lstStyle/>
                    <a:p>
                      <a:endParaRPr lang="en-US"/>
                    </a:p>
                  </a:txBody>
                  <a:tcPr/>
                </a:tc>
                <a:tc>
                  <a:txBody>
                    <a:bodyPr/>
                    <a:lstStyle/>
                    <a:p>
                      <a:pPr algn="ctr" rtl="1">
                        <a:lnSpc>
                          <a:spcPct val="107000"/>
                        </a:lnSpc>
                        <a:spcAft>
                          <a:spcPts val="0"/>
                        </a:spcAft>
                      </a:pPr>
                      <a:r>
                        <a:rPr lang="ar-SA" sz="1200" b="1" dirty="0">
                          <a:effectLst/>
                          <a:cs typeface="B Nazanin" panose="00000400000000000000" pitchFamily="2" charset="-78"/>
                        </a:rPr>
                        <a:t>اصلاح و برگشت دادن رودخانه قزل‌اوزن به مسير قبلي در روستاي ورمانلو براي جلوگيري از برخورد با کوه نمک و استفاده از آب قابل کشاورزی در ادامه مسیر</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آب منطقه‌ای</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25</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200</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1399</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ورمانلو</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ورمانلو</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15566">
                <a:tc vMerge="1">
                  <a:txBody>
                    <a:bodyPr/>
                    <a:lstStyle/>
                    <a:p>
                      <a:endParaRPr lang="en-US"/>
                    </a:p>
                  </a:txBody>
                  <a:tcPr/>
                </a:tc>
                <a:tc>
                  <a:txBody>
                    <a:bodyPr/>
                    <a:lstStyle/>
                    <a:p>
                      <a:pPr algn="ctr" rtl="1">
                        <a:lnSpc>
                          <a:spcPct val="107000"/>
                        </a:lnSpc>
                        <a:spcAft>
                          <a:spcPts val="0"/>
                        </a:spcAft>
                      </a:pP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محیط‌زیست</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2</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150</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1399</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قمشلو</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قمشلو</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89340">
                <a:tc vMerge="1">
                  <a:txBody>
                    <a:bodyPr/>
                    <a:lstStyle/>
                    <a:p>
                      <a:endParaRPr lang="en-US"/>
                    </a:p>
                  </a:txBody>
                  <a:tcPr/>
                </a:tc>
                <a:tc>
                  <a:txBody>
                    <a:bodyPr/>
                    <a:lstStyle/>
                    <a:p>
                      <a:pPr algn="ctr" rtl="1">
                        <a:lnSpc>
                          <a:spcPct val="107000"/>
                        </a:lnSpc>
                        <a:spcAft>
                          <a:spcPts val="0"/>
                        </a:spcAft>
                      </a:pPr>
                      <a:r>
                        <a:rPr lang="ar-SA" sz="1200" b="1">
                          <a:effectLst/>
                          <a:cs typeface="B Nazanin" panose="00000400000000000000" pitchFamily="2" charset="-78"/>
                        </a:rPr>
                        <a:t>احداث يا اجراي جايگاه ذخيره 5 تا 10 مترمکعبي آب و آبشخور دام در مکان يا چشمه‌هاي مراتع</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منابع طبيعي</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15</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450</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هرسال 2 پروژه</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اولویت با روستاهای بالای 20 خانوار</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اولویت با روستاهای بالای 20 خانوار</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9340">
                <a:tc vMerge="1">
                  <a:txBody>
                    <a:bodyPr/>
                    <a:lstStyle/>
                    <a:p>
                      <a:endParaRPr lang="en-US"/>
                    </a:p>
                  </a:txBody>
                  <a:tcPr/>
                </a:tc>
                <a:tc>
                  <a:txBody>
                    <a:bodyPr/>
                    <a:lstStyle/>
                    <a:p>
                      <a:pPr algn="ctr" rtl="1">
                        <a:lnSpc>
                          <a:spcPct val="107000"/>
                        </a:lnSpc>
                        <a:spcAft>
                          <a:spcPts val="0"/>
                        </a:spcAft>
                      </a:pPr>
                      <a:r>
                        <a:rPr lang="ar-SA" sz="1200" b="1" dirty="0">
                          <a:effectLst/>
                          <a:cs typeface="B Nazanin" panose="00000400000000000000" pitchFamily="2" charset="-78"/>
                        </a:rPr>
                        <a:t>تقویت اداره منابع طبيعي در برخورد با تخريب مراتع وفق جدول پيوست عمراني با تقويت منابع انساني آن</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منابع طبيعي</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1</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1</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2</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a:effectLst/>
                          <a:cs typeface="B Nazanin" panose="00000400000000000000" pitchFamily="2" charset="-78"/>
                        </a:rPr>
                        <a:t>1400</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1399-1400</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کل منظومه</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dirty="0">
                          <a:effectLst/>
                          <a:cs typeface="B Nazanin" panose="00000400000000000000" pitchFamily="2" charset="-78"/>
                        </a:rPr>
                        <a:t>کل منظومه</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65375" marR="653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6684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0" y="71120"/>
            <a:ext cx="2072639" cy="6786879"/>
          </a:xfrm>
        </p:spPr>
        <p:txBody>
          <a:bodyPr>
            <a:normAutofit/>
          </a:bodyPr>
          <a:lstStyle/>
          <a:p>
            <a:pPr algn="ctr" rtl="1"/>
            <a:r>
              <a:rPr lang="fa-IR" sz="2800" b="1" dirty="0">
                <a:solidFill>
                  <a:srgbClr val="FF0000"/>
                </a:solidFill>
                <a:cs typeface="B Nazanin" panose="00000400000000000000" pitchFamily="2" charset="-78"/>
              </a:rPr>
              <a:t>بسته کنترل و ذخیره  منابع آبی و ارتقای بهره‌وری مصرف</a:t>
            </a:r>
            <a:endParaRPr lang="en-US" sz="2800" b="1" dirty="0">
              <a:solidFill>
                <a:srgbClr val="FF0000"/>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154611"/>
              </p:ext>
            </p:extLst>
          </p:nvPr>
        </p:nvGraphicFramePr>
        <p:xfrm>
          <a:off x="433953" y="0"/>
          <a:ext cx="9530425" cy="6848126"/>
        </p:xfrm>
        <a:graphic>
          <a:graphicData uri="http://schemas.openxmlformats.org/drawingml/2006/table">
            <a:tbl>
              <a:tblPr rtl="1" firstRow="1" firstCol="1" bandRow="1">
                <a:tableStyleId>{1E171933-4619-4E11-9A3F-F7608DF75F80}</a:tableStyleId>
              </a:tblPr>
              <a:tblGrid>
                <a:gridCol w="851375">
                  <a:extLst>
                    <a:ext uri="{9D8B030D-6E8A-4147-A177-3AD203B41FA5}">
                      <a16:colId xmlns:a16="http://schemas.microsoft.com/office/drawing/2014/main" val="20000"/>
                    </a:ext>
                  </a:extLst>
                </a:gridCol>
                <a:gridCol w="3208149">
                  <a:extLst>
                    <a:ext uri="{9D8B030D-6E8A-4147-A177-3AD203B41FA5}">
                      <a16:colId xmlns:a16="http://schemas.microsoft.com/office/drawing/2014/main" val="20001"/>
                    </a:ext>
                  </a:extLst>
                </a:gridCol>
                <a:gridCol w="446037">
                  <a:extLst>
                    <a:ext uri="{9D8B030D-6E8A-4147-A177-3AD203B41FA5}">
                      <a16:colId xmlns:a16="http://schemas.microsoft.com/office/drawing/2014/main" val="20003"/>
                    </a:ext>
                  </a:extLst>
                </a:gridCol>
                <a:gridCol w="446037">
                  <a:extLst>
                    <a:ext uri="{9D8B030D-6E8A-4147-A177-3AD203B41FA5}">
                      <a16:colId xmlns:a16="http://schemas.microsoft.com/office/drawing/2014/main" val="20004"/>
                    </a:ext>
                  </a:extLst>
                </a:gridCol>
                <a:gridCol w="521523">
                  <a:extLst>
                    <a:ext uri="{9D8B030D-6E8A-4147-A177-3AD203B41FA5}">
                      <a16:colId xmlns:a16="http://schemas.microsoft.com/office/drawing/2014/main" val="20005"/>
                    </a:ext>
                  </a:extLst>
                </a:gridCol>
                <a:gridCol w="536962">
                  <a:extLst>
                    <a:ext uri="{9D8B030D-6E8A-4147-A177-3AD203B41FA5}">
                      <a16:colId xmlns:a16="http://schemas.microsoft.com/office/drawing/2014/main" val="20006"/>
                    </a:ext>
                  </a:extLst>
                </a:gridCol>
                <a:gridCol w="1462779">
                  <a:extLst>
                    <a:ext uri="{9D8B030D-6E8A-4147-A177-3AD203B41FA5}">
                      <a16:colId xmlns:a16="http://schemas.microsoft.com/office/drawing/2014/main" val="20008"/>
                    </a:ext>
                  </a:extLst>
                </a:gridCol>
                <a:gridCol w="2057563">
                  <a:extLst>
                    <a:ext uri="{9D8B030D-6E8A-4147-A177-3AD203B41FA5}">
                      <a16:colId xmlns:a16="http://schemas.microsoft.com/office/drawing/2014/main" val="20009"/>
                    </a:ext>
                  </a:extLst>
                </a:gridCol>
              </a:tblGrid>
              <a:tr h="745485">
                <a:tc>
                  <a:txBody>
                    <a:bodyPr/>
                    <a:lstStyle/>
                    <a:p>
                      <a:pPr algn="ctr" rtl="1">
                        <a:lnSpc>
                          <a:spcPct val="107000"/>
                        </a:lnSpc>
                        <a:spcAft>
                          <a:spcPts val="800"/>
                        </a:spcAft>
                      </a:pPr>
                      <a:r>
                        <a:rPr lang="ar-SA" sz="1100" dirty="0">
                          <a:solidFill>
                            <a:schemeClr val="tx1"/>
                          </a:solidFill>
                          <a:effectLst/>
                          <a:cs typeface="B Nazanin" panose="00000400000000000000" pitchFamily="2" charset="-78"/>
                        </a:rPr>
                        <a:t>برنامه</a:t>
                      </a:r>
                      <a:endParaRPr lang="en-US" sz="11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solidFill>
                            <a:schemeClr val="tx1"/>
                          </a:solidFill>
                          <a:effectLst/>
                          <a:cs typeface="B Nazanin" panose="00000400000000000000" pitchFamily="2" charset="-78"/>
                        </a:rPr>
                        <a:t>اقدامات / پروژه</a:t>
                      </a:r>
                      <a:endParaRPr lang="en-US" sz="1100" b="1">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solidFill>
                            <a:schemeClr val="tx1"/>
                          </a:solidFill>
                          <a:effectLst/>
                          <a:cs typeface="B Nazanin" panose="00000400000000000000" pitchFamily="2" charset="-78"/>
                        </a:rPr>
                        <a:t>اولویت</a:t>
                      </a:r>
                      <a:endParaRPr lang="en-US" sz="11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solidFill>
                            <a:schemeClr val="tx1"/>
                          </a:solidFill>
                          <a:effectLst/>
                          <a:cs typeface="B Nazanin" panose="00000400000000000000" pitchFamily="2" charset="-78"/>
                        </a:rPr>
                        <a:t>تعداد پروژه های قابل‌اجرا</a:t>
                      </a:r>
                      <a:endParaRPr lang="en-US" sz="1100" b="1">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solidFill>
                            <a:schemeClr val="tx1"/>
                          </a:solidFill>
                          <a:effectLst/>
                          <a:cs typeface="B Nazanin" panose="00000400000000000000" pitchFamily="2" charset="-78"/>
                        </a:rPr>
                        <a:t>اشتغال مستقیم مورد انتظار</a:t>
                      </a:r>
                      <a:endParaRPr lang="en-US" sz="1100" b="1">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solidFill>
                            <a:schemeClr val="tx1"/>
                          </a:solidFill>
                          <a:effectLst/>
                          <a:cs typeface="B Nazanin" panose="00000400000000000000" pitchFamily="2" charset="-78"/>
                        </a:rPr>
                        <a:t>پیش‌بینی اعتبار موردنیاز (میلیون ریال)</a:t>
                      </a:r>
                      <a:endParaRPr lang="en-US" sz="1100" b="1">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solidFill>
                            <a:schemeClr val="tx1"/>
                          </a:solidFill>
                          <a:effectLst/>
                          <a:cs typeface="B Nazanin" panose="00000400000000000000" pitchFamily="2" charset="-78"/>
                        </a:rPr>
                        <a:t>حوزه‌های فضایی هدف</a:t>
                      </a:r>
                      <a:endParaRPr lang="en-US" sz="1100" b="1">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solidFill>
                            <a:schemeClr val="tx1"/>
                          </a:solidFill>
                          <a:effectLst/>
                          <a:cs typeface="B Nazanin" panose="00000400000000000000" pitchFamily="2" charset="-78"/>
                        </a:rPr>
                        <a:t>سکونتگاه‌ها</a:t>
                      </a:r>
                      <a:endParaRPr lang="en-US" sz="1100" b="1"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9221">
                <a:tc rowSpan="6">
                  <a:txBody>
                    <a:bodyPr/>
                    <a:lstStyle/>
                    <a:p>
                      <a:pPr algn="ctr" rtl="1">
                        <a:lnSpc>
                          <a:spcPct val="107000"/>
                        </a:lnSpc>
                        <a:spcAft>
                          <a:spcPts val="800"/>
                        </a:spcAft>
                      </a:pPr>
                      <a:r>
                        <a:rPr lang="en-US" sz="1600" dirty="0">
                          <a:effectLst/>
                          <a:cs typeface="B Nazanin" panose="00000400000000000000" pitchFamily="2" charset="-78"/>
                        </a:rPr>
                        <a:t> </a:t>
                      </a:r>
                    </a:p>
                    <a:p>
                      <a:pPr algn="ctr" rtl="1">
                        <a:lnSpc>
                          <a:spcPct val="107000"/>
                        </a:lnSpc>
                        <a:spcAft>
                          <a:spcPts val="800"/>
                        </a:spcAft>
                      </a:pPr>
                      <a:r>
                        <a:rPr lang="en-US" sz="1600" dirty="0">
                          <a:effectLst/>
                          <a:cs typeface="B Nazanin" panose="00000400000000000000" pitchFamily="2" charset="-78"/>
                        </a:rPr>
                        <a:t> </a:t>
                      </a:r>
                    </a:p>
                    <a:p>
                      <a:pPr algn="ctr" rtl="1">
                        <a:lnSpc>
                          <a:spcPct val="107000"/>
                        </a:lnSpc>
                        <a:spcAft>
                          <a:spcPts val="800"/>
                        </a:spcAft>
                      </a:pPr>
                      <a:r>
                        <a:rPr lang="en-US" sz="1600" dirty="0">
                          <a:effectLst/>
                          <a:cs typeface="B Nazanin" panose="00000400000000000000" pitchFamily="2" charset="-78"/>
                        </a:rPr>
                        <a:t> </a:t>
                      </a:r>
                    </a:p>
                    <a:p>
                      <a:pPr algn="ctr" rtl="1">
                        <a:lnSpc>
                          <a:spcPct val="107000"/>
                        </a:lnSpc>
                        <a:spcAft>
                          <a:spcPts val="800"/>
                        </a:spcAft>
                      </a:pPr>
                      <a:r>
                        <a:rPr lang="ar-SA" sz="1600" dirty="0">
                          <a:effectLst/>
                          <a:cs typeface="B Nazanin" panose="00000400000000000000" pitchFamily="2" charset="-78"/>
                        </a:rPr>
                        <a:t>برنامه تأمین و عرضه آب</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400" b="1" dirty="0">
                          <a:effectLst/>
                          <a:cs typeface="B Nazanin" panose="00000400000000000000" pitchFamily="2" charset="-78"/>
                        </a:rPr>
                        <a:t>تخصيص آب از سد تالوار به آب شرب و شهرک‌های صنعتي – کارگاهي و گلخانه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30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50000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a:effectLst/>
                          <a:cs typeface="B Nazanin" panose="00000400000000000000" pitchFamily="2" charset="-78"/>
                        </a:rPr>
                        <a:t>A1/A2/B1/B2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جنوب منظومه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5629">
                <a:tc vMerge="1">
                  <a:txBody>
                    <a:bodyPr/>
                    <a:lstStyle/>
                    <a:p>
                      <a:endParaRPr lang="en-US"/>
                    </a:p>
                  </a:txBody>
                  <a:tcPr/>
                </a:tc>
                <a:tc>
                  <a:txBody>
                    <a:bodyPr/>
                    <a:lstStyle/>
                    <a:p>
                      <a:pPr algn="ctr" rtl="1">
                        <a:lnSpc>
                          <a:spcPct val="107000"/>
                        </a:lnSpc>
                        <a:spcAft>
                          <a:spcPts val="800"/>
                        </a:spcAft>
                      </a:pPr>
                      <a:r>
                        <a:rPr lang="ar-SA" sz="1400" b="1" dirty="0">
                          <a:effectLst/>
                          <a:cs typeface="B Nazanin" panose="00000400000000000000" pitchFamily="2" charset="-78"/>
                        </a:rPr>
                        <a:t>استخر ذخيره پي وي سي بر روي چشمه يا قنات دائمی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4</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60000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a:effectLst/>
                          <a:cs typeface="B Nazanin" panose="00000400000000000000" pitchFamily="2" charset="-78"/>
                        </a:rPr>
                        <a:t>A1/A2/B3</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مسگر، سوله، گوگرچینک، نریمان قشلاق، تاتارده، گونای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5629">
                <a:tc vMerge="1">
                  <a:txBody>
                    <a:bodyPr/>
                    <a:lstStyle/>
                    <a:p>
                      <a:endParaRPr lang="en-US"/>
                    </a:p>
                  </a:txBody>
                  <a:tcPr/>
                </a:tc>
                <a:tc>
                  <a:txBody>
                    <a:bodyPr/>
                    <a:lstStyle/>
                    <a:p>
                      <a:pPr algn="ctr" rtl="1">
                        <a:lnSpc>
                          <a:spcPct val="107000"/>
                        </a:lnSpc>
                        <a:spcAft>
                          <a:spcPts val="800"/>
                        </a:spcAft>
                      </a:pPr>
                      <a:r>
                        <a:rPr lang="ar-SA" sz="1400" b="1" dirty="0">
                          <a:effectLst/>
                          <a:cs typeface="B Nazanin" panose="00000400000000000000" pitchFamily="2" charset="-78"/>
                        </a:rPr>
                        <a:t>تعمير و بازسازي قنات‌ها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6</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6000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a:effectLst/>
                          <a:cs typeface="B Nazanin" panose="00000400000000000000" pitchFamily="2" charset="-78"/>
                        </a:rPr>
                        <a:t>A2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مسگر، قویی، تاتارده، حصارشيوان، سوله و شورجا (پیدا کردن مسیر آب منحرف شده)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9221">
                <a:tc vMerge="1">
                  <a:txBody>
                    <a:bodyPr/>
                    <a:lstStyle/>
                    <a:p>
                      <a:endParaRPr lang="en-US"/>
                    </a:p>
                  </a:txBody>
                  <a:tcPr/>
                </a:tc>
                <a:tc>
                  <a:txBody>
                    <a:bodyPr/>
                    <a:lstStyle/>
                    <a:p>
                      <a:pPr algn="ctr" rtl="1">
                        <a:lnSpc>
                          <a:spcPct val="107000"/>
                        </a:lnSpc>
                        <a:spcAft>
                          <a:spcPts val="800"/>
                        </a:spcAft>
                      </a:pPr>
                      <a:r>
                        <a:rPr lang="ar-SA" sz="1400" b="1" dirty="0">
                          <a:effectLst/>
                          <a:cs typeface="B Nazanin" panose="00000400000000000000" pitchFamily="2" charset="-78"/>
                        </a:rPr>
                        <a:t>کانال‌کشي بين مزارع با قنات و چشمه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30000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a:effectLst/>
                          <a:cs typeface="B Nazanin" panose="00000400000000000000" pitchFamily="2" charset="-78"/>
                        </a:rPr>
                        <a:t>A1/A2/B1/B2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مسگر، خليفه قشلاق، قمچقای، حصار سفلی و سوله</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2814">
                <a:tc vMerge="1">
                  <a:txBody>
                    <a:bodyPr/>
                    <a:lstStyle/>
                    <a:p>
                      <a:endParaRPr lang="en-US"/>
                    </a:p>
                  </a:txBody>
                  <a:tcPr/>
                </a:tc>
                <a:tc>
                  <a:txBody>
                    <a:bodyPr/>
                    <a:lstStyle/>
                    <a:p>
                      <a:pPr algn="ctr" rtl="1">
                        <a:lnSpc>
                          <a:spcPct val="107000"/>
                        </a:lnSpc>
                        <a:spcAft>
                          <a:spcPts val="800"/>
                        </a:spcAft>
                      </a:pPr>
                      <a:r>
                        <a:rPr lang="ar-SA" sz="1400" b="1" dirty="0">
                          <a:effectLst/>
                          <a:cs typeface="B Nazanin" panose="00000400000000000000" pitchFamily="2" charset="-78"/>
                        </a:rPr>
                        <a:t>ایجاد بندهای کوچک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3</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3</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3000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a:effectLst/>
                          <a:cs typeface="B Nazanin" panose="00000400000000000000" pitchFamily="2" charset="-78"/>
                        </a:rPr>
                        <a:t>A1/A2/B2/B4</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قمچقای، نریمان قشلاق و تاتارده</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45629">
                <a:tc vMerge="1">
                  <a:txBody>
                    <a:bodyPr/>
                    <a:lstStyle/>
                    <a:p>
                      <a:endParaRPr lang="en-US"/>
                    </a:p>
                  </a:txBody>
                  <a:tcPr/>
                </a:tc>
                <a:tc>
                  <a:txBody>
                    <a:bodyPr/>
                    <a:lstStyle/>
                    <a:p>
                      <a:pPr algn="ctr" rtl="1">
                        <a:lnSpc>
                          <a:spcPct val="107000"/>
                        </a:lnSpc>
                        <a:spcAft>
                          <a:spcPts val="800"/>
                        </a:spcAft>
                      </a:pPr>
                      <a:r>
                        <a:rPr lang="ar-SA" sz="1400" b="1">
                          <a:effectLst/>
                          <a:cs typeface="B Nazanin" panose="00000400000000000000" pitchFamily="2" charset="-78"/>
                        </a:rPr>
                        <a:t>جهت‌دهي بخشي از اعتبارات دهياري‌ها از محل ارزش‌افزوده به زيرساخت‌هاي کنترل و ذخیره منابع آبی روستا به جاي رويکرد کالبدي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1</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5</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en-US" sz="1100" b="1" dirty="0">
                        <a:effectLst/>
                        <a:latin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en-US" sz="1100" b="1" dirty="0">
                        <a:effectLst/>
                        <a:latin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fa-IR" sz="1100" dirty="0">
                          <a:effectLst/>
                          <a:cs typeface="B Nazanin" panose="00000400000000000000" pitchFamily="2" charset="-78"/>
                        </a:rPr>
                        <a:t>همه روستاهای دارای ظرفيت</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همه روستاهای دارای ظرفیت به تشخیص دهیار و بخشداری</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9221">
                <a:tc rowSpan="5">
                  <a:txBody>
                    <a:bodyPr/>
                    <a:lstStyle/>
                    <a:p>
                      <a:pPr algn="ctr" rtl="1">
                        <a:lnSpc>
                          <a:spcPct val="107000"/>
                        </a:lnSpc>
                        <a:spcAft>
                          <a:spcPts val="800"/>
                        </a:spcAft>
                      </a:pPr>
                      <a:r>
                        <a:rPr lang="ar-SA" sz="1600" dirty="0">
                          <a:effectLst/>
                          <a:cs typeface="B Nazanin" panose="00000400000000000000" pitchFamily="2" charset="-78"/>
                        </a:rPr>
                        <a:t>بهبود بهره‌وري آب در عرصه كشاورزي و اصلاح الگوي كشت</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400" b="1">
                          <a:effectLst/>
                          <a:cs typeface="B Nazanin" panose="00000400000000000000" pitchFamily="2" charset="-78"/>
                        </a:rPr>
                        <a:t>استفاده از سامانه های نوین آبیاری به ویژه توسعه کشت زراعی از طريق تیپ</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30</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6000</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dirty="0">
                          <a:effectLst/>
                          <a:cs typeface="B Nazanin" panose="00000400000000000000" pitchFamily="2" charset="-78"/>
                        </a:rPr>
                        <a:t>B2/B4</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dirty="0">
                          <a:effectLst/>
                          <a:cs typeface="B Nazanin" panose="00000400000000000000" pitchFamily="2" charset="-78"/>
                        </a:rPr>
                        <a:t>B2/B4</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814">
                <a:tc vMerge="1">
                  <a:txBody>
                    <a:bodyPr/>
                    <a:lstStyle/>
                    <a:p>
                      <a:endParaRPr lang="en-US"/>
                    </a:p>
                  </a:txBody>
                  <a:tcPr/>
                </a:tc>
                <a:tc>
                  <a:txBody>
                    <a:bodyPr/>
                    <a:lstStyle/>
                    <a:p>
                      <a:pPr algn="ctr" rtl="1">
                        <a:lnSpc>
                          <a:spcPct val="107000"/>
                        </a:lnSpc>
                        <a:spcAft>
                          <a:spcPts val="800"/>
                        </a:spcAft>
                      </a:pPr>
                      <a:r>
                        <a:rPr lang="ar-SA" sz="1400" b="1">
                          <a:effectLst/>
                          <a:cs typeface="B Nazanin" panose="00000400000000000000" pitchFamily="2" charset="-78"/>
                        </a:rPr>
                        <a:t>کاشت زعفران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15</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15</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1500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dirty="0">
                          <a:effectLst/>
                          <a:cs typeface="B Nazanin" panose="00000400000000000000" pitchFamily="2" charset="-78"/>
                        </a:rPr>
                        <a:t>A1/B4</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گوگرچینک، قمچقای، آقجه گنبد، سایر روستاها</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03506">
                <a:tc vMerge="1">
                  <a:txBody>
                    <a:bodyPr/>
                    <a:lstStyle/>
                    <a:p>
                      <a:endParaRPr lang="en-US"/>
                    </a:p>
                  </a:txBody>
                  <a:tcPr/>
                </a:tc>
                <a:tc>
                  <a:txBody>
                    <a:bodyPr/>
                    <a:lstStyle/>
                    <a:p>
                      <a:pPr algn="ctr" rtl="1">
                        <a:lnSpc>
                          <a:spcPct val="107000"/>
                        </a:lnSpc>
                        <a:spcAft>
                          <a:spcPts val="800"/>
                        </a:spcAft>
                      </a:pPr>
                      <a:r>
                        <a:rPr lang="ar-SA" sz="1400" b="1" dirty="0">
                          <a:effectLst/>
                          <a:cs typeface="B Nazanin" panose="00000400000000000000" pitchFamily="2" charset="-78"/>
                        </a:rPr>
                        <a:t>گلستان گل محمدي با کارکرد مکمل گردشگری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15</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15</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1500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dirty="0">
                          <a:effectLst/>
                          <a:cs typeface="B Nazanin" panose="00000400000000000000" pitchFamily="2" charset="-78"/>
                        </a:rPr>
                        <a:t>A1/A2/B4</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dirty="0">
                          <a:effectLst/>
                          <a:cs typeface="B Nazanin" panose="00000400000000000000" pitchFamily="2" charset="-78"/>
                        </a:rPr>
                        <a:t> </a:t>
                      </a:r>
                    </a:p>
                    <a:p>
                      <a:pPr algn="ctr" rtl="0">
                        <a:lnSpc>
                          <a:spcPct val="107000"/>
                        </a:lnSpc>
                        <a:spcAft>
                          <a:spcPts val="800"/>
                        </a:spcAft>
                      </a:pPr>
                      <a:r>
                        <a:rPr lang="en-US" sz="1100" dirty="0">
                          <a:effectLst/>
                          <a:cs typeface="B Nazanin" panose="00000400000000000000" pitchFamily="2" charset="-78"/>
                        </a:rPr>
                        <a:t>A1/A2/B4</a:t>
                      </a:r>
                      <a:r>
                        <a:rPr lang="ar-SA" sz="1100" dirty="0">
                          <a:effectLst/>
                          <a:cs typeface="B Nazanin" panose="00000400000000000000" pitchFamily="2" charset="-78"/>
                        </a:rPr>
                        <a:t>روستاهای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6407">
                <a:tc vMerge="1">
                  <a:txBody>
                    <a:bodyPr/>
                    <a:lstStyle/>
                    <a:p>
                      <a:endParaRPr lang="en-US"/>
                    </a:p>
                  </a:txBody>
                  <a:tcPr/>
                </a:tc>
                <a:tc>
                  <a:txBody>
                    <a:bodyPr/>
                    <a:lstStyle/>
                    <a:p>
                      <a:pPr algn="ctr" rtl="1">
                        <a:lnSpc>
                          <a:spcPct val="107000"/>
                        </a:lnSpc>
                        <a:spcAft>
                          <a:spcPts val="800"/>
                        </a:spcAft>
                      </a:pPr>
                      <a:r>
                        <a:rPr lang="ar-SA" sz="1400" b="1">
                          <a:effectLst/>
                          <a:cs typeface="B Nazanin" panose="00000400000000000000" pitchFamily="2" charset="-78"/>
                        </a:rPr>
                        <a:t>کاشت گياهان دارويي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6</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900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a:effectLst/>
                          <a:cs typeface="B Nazanin" panose="00000400000000000000" pitchFamily="2" charset="-78"/>
                        </a:rPr>
                        <a:t>B2</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en-US" sz="1100" b="1" dirty="0">
                        <a:effectLst/>
                        <a:latin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59221">
                <a:tc vMerge="1">
                  <a:txBody>
                    <a:bodyPr/>
                    <a:lstStyle/>
                    <a:p>
                      <a:endParaRPr lang="en-US"/>
                    </a:p>
                  </a:txBody>
                  <a:tcPr/>
                </a:tc>
                <a:tc>
                  <a:txBody>
                    <a:bodyPr/>
                    <a:lstStyle/>
                    <a:p>
                      <a:pPr algn="ctr" rtl="1">
                        <a:lnSpc>
                          <a:spcPct val="107000"/>
                        </a:lnSpc>
                        <a:spcAft>
                          <a:spcPts val="800"/>
                        </a:spcAft>
                      </a:pPr>
                      <a:r>
                        <a:rPr lang="ar-SA" sz="1400" b="1" dirty="0">
                          <a:effectLst/>
                          <a:cs typeface="B Nazanin" panose="00000400000000000000" pitchFamily="2" charset="-78"/>
                        </a:rPr>
                        <a:t>توسعه باغداری و باغات پسته در حاشیه قزل اوزن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2</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5</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5</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a:effectLst/>
                          <a:cs typeface="B Nazanin" panose="00000400000000000000" pitchFamily="2" charset="-78"/>
                        </a:rPr>
                        <a:t>1000</a:t>
                      </a:r>
                      <a:endParaRPr lang="en-US" sz="1100" b="1">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en-US" sz="1100" dirty="0">
                          <a:effectLst/>
                          <a:cs typeface="B Nazanin" panose="00000400000000000000" pitchFamily="2" charset="-78"/>
                        </a:rPr>
                        <a:t>B3/B4</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800"/>
                        </a:spcAft>
                      </a:pPr>
                      <a:r>
                        <a:rPr lang="ar-SA" sz="1100" dirty="0">
                          <a:effectLst/>
                          <a:cs typeface="B Nazanin" panose="00000400000000000000" pitchFamily="2" charset="-78"/>
                        </a:rPr>
                        <a:t>روستاهای حاشیه قزل اوزن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51372" marR="51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9971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860" y="278969"/>
            <a:ext cx="1777139" cy="5749872"/>
          </a:xfrm>
        </p:spPr>
        <p:txBody>
          <a:bodyPr>
            <a:normAutofit/>
          </a:bodyPr>
          <a:lstStyle/>
          <a:p>
            <a:pPr algn="r" rtl="1"/>
            <a:r>
              <a:rPr lang="fa-IR" sz="2800" b="1" dirty="0">
                <a:solidFill>
                  <a:srgbClr val="FF0000"/>
                </a:solidFill>
                <a:cs typeface="B Nazanin" panose="00000400000000000000" pitchFamily="2" charset="-78"/>
              </a:rPr>
              <a:t>ارتقای بهره وری دام و توسعه پرورش دام و طيور و آبزیان </a:t>
            </a:r>
            <a:endParaRPr lang="en-US" sz="28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216950"/>
              </p:ext>
            </p:extLst>
          </p:nvPr>
        </p:nvGraphicFramePr>
        <p:xfrm>
          <a:off x="185980" y="-374056"/>
          <a:ext cx="10523349" cy="7217197"/>
        </p:xfrm>
        <a:graphic>
          <a:graphicData uri="http://schemas.openxmlformats.org/drawingml/2006/table">
            <a:tbl>
              <a:tblPr rtl="1" firstRow="1" firstCol="1" bandRow="1"/>
              <a:tblGrid>
                <a:gridCol w="1546565">
                  <a:extLst>
                    <a:ext uri="{9D8B030D-6E8A-4147-A177-3AD203B41FA5}">
                      <a16:colId xmlns:a16="http://schemas.microsoft.com/office/drawing/2014/main" val="20000"/>
                    </a:ext>
                  </a:extLst>
                </a:gridCol>
                <a:gridCol w="2815473">
                  <a:extLst>
                    <a:ext uri="{9D8B030D-6E8A-4147-A177-3AD203B41FA5}">
                      <a16:colId xmlns:a16="http://schemas.microsoft.com/office/drawing/2014/main" val="20001"/>
                    </a:ext>
                  </a:extLst>
                </a:gridCol>
                <a:gridCol w="353136">
                  <a:extLst>
                    <a:ext uri="{9D8B030D-6E8A-4147-A177-3AD203B41FA5}">
                      <a16:colId xmlns:a16="http://schemas.microsoft.com/office/drawing/2014/main" val="20003"/>
                    </a:ext>
                  </a:extLst>
                </a:gridCol>
                <a:gridCol w="353136">
                  <a:extLst>
                    <a:ext uri="{9D8B030D-6E8A-4147-A177-3AD203B41FA5}">
                      <a16:colId xmlns:a16="http://schemas.microsoft.com/office/drawing/2014/main" val="20004"/>
                    </a:ext>
                  </a:extLst>
                </a:gridCol>
                <a:gridCol w="666063">
                  <a:extLst>
                    <a:ext uri="{9D8B030D-6E8A-4147-A177-3AD203B41FA5}">
                      <a16:colId xmlns:a16="http://schemas.microsoft.com/office/drawing/2014/main" val="20005"/>
                    </a:ext>
                  </a:extLst>
                </a:gridCol>
                <a:gridCol w="650929">
                  <a:extLst>
                    <a:ext uri="{9D8B030D-6E8A-4147-A177-3AD203B41FA5}">
                      <a16:colId xmlns:a16="http://schemas.microsoft.com/office/drawing/2014/main" val="20006"/>
                    </a:ext>
                  </a:extLst>
                </a:gridCol>
                <a:gridCol w="859542">
                  <a:extLst>
                    <a:ext uri="{9D8B030D-6E8A-4147-A177-3AD203B41FA5}">
                      <a16:colId xmlns:a16="http://schemas.microsoft.com/office/drawing/2014/main" val="20008"/>
                    </a:ext>
                  </a:extLst>
                </a:gridCol>
                <a:gridCol w="3278505">
                  <a:extLst>
                    <a:ext uri="{9D8B030D-6E8A-4147-A177-3AD203B41FA5}">
                      <a16:colId xmlns:a16="http://schemas.microsoft.com/office/drawing/2014/main" val="20009"/>
                    </a:ext>
                  </a:extLst>
                </a:gridCol>
              </a:tblGrid>
              <a:tr h="802470">
                <a:tc>
                  <a:txBody>
                    <a:bodyPr/>
                    <a:lstStyle/>
                    <a:p>
                      <a:pPr algn="ctr" rtl="0">
                        <a:lnSpc>
                          <a:spcPct val="107000"/>
                        </a:lnSpc>
                        <a:spcAft>
                          <a:spcPts val="0"/>
                        </a:spcAft>
                      </a:pPr>
                      <a:r>
                        <a:rPr lang="fa-IR" sz="10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برنامه</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اقدامات / پروژه</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اولویت</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تعداد پروژه های قابل‌اجرا</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اشتغال مستقیم مورد انتظار</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پیش‌بینی اعتبار موردنیاز (میلیون ریال)</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حوزه‌های فضایی هدف</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00" b="1">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سکونتگاه‌ها</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43916">
                <a:tc rowSpan="9">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پرورش دام و طيور (ارتقای بهره وری دام سبک)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0">
                        <a:lnSpc>
                          <a:spcPct val="107000"/>
                        </a:lnSpc>
                        <a:spcAft>
                          <a:spcPts val="0"/>
                        </a:spcAft>
                      </a:pPr>
                      <a:r>
                        <a:rPr lang="fa-IR" sz="14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بازبيني سياست ترويجي جهاد با تأکيد بر اثربخشي آن براي بهره‌بردار نهايي و اولويت دادن به دام در برنامه‌هاي ترويجي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rowSpan="9">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حوزه‌ها </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rowSpan="9">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همه روستاهای منظومه با اولویت روستاهای با دام بیشتر</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29277">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مطالعه و تصویب اجرای طرح ارتقای بهره وری دام در تمام منظومه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29277">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آمیخته گری تجاری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29277">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اصلاح نژاد دام های سبک به چند قلوزا و دارای سازگار با محیط</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29277">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تسهیلات بهسازی فضای بهداشتی برای نگهداشت دام</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45</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20000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29277">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تغذیه تکمیلی بره شیرخوار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29277">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آموزش‌های به روز در نحوه ارتقا دانش دامداری توسط خبرگان دامداری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800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29277">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کنترل بیمارهای و کاهش مرگ‌ومیر قابل‌توجه دام در روستا</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800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43916">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تبدیل گله های بزرگ در هر روستا به دامداری صنعتی با تعريف وام صنعتي سازي به جاي توسعه دام سبک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00" b="1" dirty="0">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802470">
                <a:tc rowSpan="6">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پرورش دام و طيور و آبزیان  (ارتقای کمی)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دام سبک اصلاح نژاد شده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12500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00" b="1" dirty="0">
                        <a:effectLst/>
                        <a:latin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حصارشيوان، توتورقان،باش قشلاق، خليفه لو، گوناي، نريمان قشلاق، بختي، چريكلو، باغلوجه، شورجا، قمشلو، گنداب، توحيدلو، تاتارده، گوگرچينك، حصارسفلي</a:t>
                      </a:r>
                      <a:endParaRPr lang="en-US" sz="12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9277">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بلدرچین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A1</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آقچه گنبد</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r h="229277">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بوقلمون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7500</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A2/B4</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خلیفه‌لو، توتورقان، بورون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9277">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جوجه‌کشی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500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A2</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قویی</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3"/>
                  </a:ext>
                </a:extLst>
              </a:tr>
              <a:tr h="343916">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توسعه فعاليت‌هاي زنبورداري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A1/B2</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قمچقای، حصارشیوان، شورجا، قازقلوی علیا، مصرآباد، گوگرچینک</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43916">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پرورش ماهي  در حاشيه رودخانه قزل‌اوزن به شرط برگشت آب</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10000</a:t>
                      </a:r>
                      <a:endParaRPr lang="en-US" sz="1000" b="1">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B4</a:t>
                      </a:r>
                      <a:endParaRPr lang="en-US" sz="10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خلیفه‌لو، توتورقان، روستاهای حاشیه قزل‌اوزن</a:t>
                      </a:r>
                      <a:endParaRPr lang="en-US" sz="1100" b="1" dirty="0">
                        <a:effectLst/>
                        <a:latin typeface="B Nazanin" panose="00000400000000000000" pitchFamily="2" charset="-78"/>
                        <a:ea typeface="Calibri" panose="020F0502020204030204" pitchFamily="34" charset="0"/>
                        <a:cs typeface="B Nazanin" panose="00000400000000000000" pitchFamily="2" charset="-78"/>
                      </a:endParaRPr>
                    </a:p>
                  </a:txBody>
                  <a:tcPr marL="34544" marR="345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6743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041" y="190476"/>
            <a:ext cx="2346959" cy="6372331"/>
          </a:xfrm>
        </p:spPr>
        <p:txBody>
          <a:bodyPr>
            <a:normAutofit/>
          </a:bodyPr>
          <a:lstStyle/>
          <a:p>
            <a:pPr algn="ctr" rtl="1"/>
            <a:r>
              <a:rPr lang="fa-IR" sz="2800" dirty="0">
                <a:solidFill>
                  <a:srgbClr val="FF0000"/>
                </a:solidFill>
                <a:cs typeface="B Nazanin" panose="00000400000000000000" pitchFamily="2" charset="-78"/>
              </a:rPr>
              <a:t>بسته گردشگری و توسعه صنایع‌دستی</a:t>
            </a:r>
            <a:endParaRPr lang="en-US" sz="2800"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570111"/>
              </p:ext>
            </p:extLst>
          </p:nvPr>
        </p:nvGraphicFramePr>
        <p:xfrm>
          <a:off x="35616" y="0"/>
          <a:ext cx="10163539" cy="7057107"/>
        </p:xfrm>
        <a:graphic>
          <a:graphicData uri="http://schemas.openxmlformats.org/drawingml/2006/table">
            <a:tbl>
              <a:tblPr rtl="1" firstRow="1" firstCol="1" bandRow="1"/>
              <a:tblGrid>
                <a:gridCol w="1042004">
                  <a:extLst>
                    <a:ext uri="{9D8B030D-6E8A-4147-A177-3AD203B41FA5}">
                      <a16:colId xmlns:a16="http://schemas.microsoft.com/office/drawing/2014/main" val="20000"/>
                    </a:ext>
                  </a:extLst>
                </a:gridCol>
                <a:gridCol w="4829053">
                  <a:extLst>
                    <a:ext uri="{9D8B030D-6E8A-4147-A177-3AD203B41FA5}">
                      <a16:colId xmlns:a16="http://schemas.microsoft.com/office/drawing/2014/main" val="20001"/>
                    </a:ext>
                  </a:extLst>
                </a:gridCol>
                <a:gridCol w="902973">
                  <a:extLst>
                    <a:ext uri="{9D8B030D-6E8A-4147-A177-3AD203B41FA5}">
                      <a16:colId xmlns:a16="http://schemas.microsoft.com/office/drawing/2014/main" val="20005"/>
                    </a:ext>
                  </a:extLst>
                </a:gridCol>
                <a:gridCol w="1777686">
                  <a:extLst>
                    <a:ext uri="{9D8B030D-6E8A-4147-A177-3AD203B41FA5}">
                      <a16:colId xmlns:a16="http://schemas.microsoft.com/office/drawing/2014/main" val="20006"/>
                    </a:ext>
                  </a:extLst>
                </a:gridCol>
                <a:gridCol w="1611823">
                  <a:extLst>
                    <a:ext uri="{9D8B030D-6E8A-4147-A177-3AD203B41FA5}">
                      <a16:colId xmlns:a16="http://schemas.microsoft.com/office/drawing/2014/main" val="20009"/>
                    </a:ext>
                  </a:extLst>
                </a:gridCol>
              </a:tblGrid>
              <a:tr h="1020552">
                <a:tc>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برنامه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اقدامات / پروژه</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a:lnSpc>
                          <a:spcPct val="107000"/>
                        </a:lnSpc>
                        <a:spcAft>
                          <a:spcPts val="0"/>
                        </a:spcAft>
                        <a:tabLst>
                          <a:tab pos="5732780" algn="l"/>
                        </a:tabLst>
                      </a:pPr>
                      <a:r>
                        <a:rPr lang="fa-IR" sz="10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اشتغال مستقیم مورد انتظار</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a:lnSpc>
                          <a:spcPct val="107000"/>
                        </a:lnSpc>
                        <a:spcAft>
                          <a:spcPts val="0"/>
                        </a:spcAft>
                        <a:tabLst>
                          <a:tab pos="5732780" algn="l"/>
                        </a:tabLst>
                      </a:pPr>
                      <a:r>
                        <a:rPr lang="fa-IR" sz="1000" b="1">
                          <a:solidFill>
                            <a:srgbClr val="000000"/>
                          </a:solidFill>
                          <a:effectLst/>
                          <a:latin typeface="Arial" panose="020B0604020202020204" pitchFamily="34" charset="0"/>
                          <a:ea typeface="Calibri" panose="020F0502020204030204" pitchFamily="34" charset="0"/>
                          <a:cs typeface="B Nazanin" panose="00000400000000000000" pitchFamily="2" charset="-78"/>
                        </a:rPr>
                        <a:t>پیش‌بینی اعتبار موردنیاز </a:t>
                      </a:r>
                      <a:r>
                        <a:rPr lang="fa-IR" sz="900" b="1">
                          <a:solidFill>
                            <a:srgbClr val="000000"/>
                          </a:solidFill>
                          <a:effectLst/>
                          <a:latin typeface="Arial" panose="020B0604020202020204" pitchFamily="34" charset="0"/>
                          <a:ea typeface="Calibri" panose="020F0502020204030204" pitchFamily="34" charset="0"/>
                          <a:cs typeface="B Nazanin" panose="00000400000000000000" pitchFamily="2" charset="-78"/>
                        </a:rPr>
                        <a:t>(میلیون ریال)</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a:lnSpc>
                          <a:spcPct val="107000"/>
                        </a:lnSpc>
                        <a:spcAft>
                          <a:spcPts val="0"/>
                        </a:spcAft>
                        <a:tabLst>
                          <a:tab pos="5732780" algn="l"/>
                        </a:tabLst>
                      </a:pPr>
                      <a:r>
                        <a:rPr lang="fa-IR" sz="105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سکونتگاه‌ها</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83866">
                <a:tc rowSpan="9">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Zar"/>
                        </a:rPr>
                        <a:t>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Zar"/>
                        </a:rPr>
                        <a:t>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Zar"/>
                        </a:rPr>
                        <a:t>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Zar"/>
                        </a:rPr>
                        <a:t> </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برنامه بهینه‌سازی و توسعه زیرساخت‌های گردشگري/ توسعه گردشگري طبيعي/حمايت از توليد و صادرات صنایع‌دستی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600" b="1">
                          <a:solidFill>
                            <a:srgbClr val="000000"/>
                          </a:solidFill>
                          <a:effectLst/>
                          <a:latin typeface="Arial" panose="020B0604020202020204" pitchFamily="34" charset="0"/>
                          <a:ea typeface="Calibri" panose="020F0502020204030204" pitchFamily="34" charset="0"/>
                          <a:cs typeface="B Nazanin" panose="00000400000000000000" pitchFamily="2" charset="-78"/>
                        </a:rPr>
                        <a:t>تعريف دو روستاي مکمل گردشگري مجاور با غار کتله خور و توسعه بوم گردي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1000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قمچقاي، خليفه قشلاق</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725799">
                <a:tc vMerge="1">
                  <a:txBody>
                    <a:bodyPr/>
                    <a:lstStyle/>
                    <a:p>
                      <a:endParaRPr lang="en-US"/>
                    </a:p>
                  </a:txBody>
                  <a:tcPr/>
                </a:tc>
                <a:tc>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بهسازی جاده و  سایر امکانات حدفاصل بین زرین رود تا غار علی‌صدر برای استفاده از سریز گردشگر از غار علیصدر به غارهای کتله خور و زرین غار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50">
                        <a:effectLst/>
                        <a:latin typeface="Calibri" panose="020F0502020204030204" pitchFamily="34" charset="0"/>
                        <a:cs typeface="Arial" panose="020B0604020202020204" pitchFamily="34" charset="0"/>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50">
                        <a:effectLst/>
                        <a:latin typeface="Calibri" panose="020F0502020204030204" pitchFamily="34" charset="0"/>
                        <a:cs typeface="Arial" panose="020B0604020202020204" pitchFamily="34" charset="0"/>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جاده زرین رود به علیصدر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3866">
                <a:tc vMerge="1">
                  <a:txBody>
                    <a:bodyPr/>
                    <a:lstStyle/>
                    <a:p>
                      <a:endParaRPr lang="en-US"/>
                    </a:p>
                  </a:txBody>
                  <a:tcPr/>
                </a:tc>
                <a:tc>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ارائه خدمات بوم گردی و اقامتگاه‌های گردشگری در روستاهای نسبتاً بکر با چشم‌انداز طبیعی خوب</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8</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1500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50">
                        <a:effectLst/>
                        <a:latin typeface="Calibri" panose="020F0502020204030204" pitchFamily="34" charset="0"/>
                        <a:cs typeface="Arial" panose="020B0604020202020204" pitchFamily="34" charset="0"/>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725799">
                <a:tc vMerge="1">
                  <a:txBody>
                    <a:bodyPr/>
                    <a:lstStyle/>
                    <a:p>
                      <a:endParaRPr lang="en-US"/>
                    </a:p>
                  </a:txBody>
                  <a:tcPr/>
                </a:tc>
                <a:tc>
                  <a:txBody>
                    <a:bodyPr/>
                    <a:lstStyle/>
                    <a:p>
                      <a:pPr algn="ctr" rtl="0">
                        <a:lnSpc>
                          <a:spcPct val="107000"/>
                        </a:lnSpc>
                        <a:spcAft>
                          <a:spcPts val="0"/>
                        </a:spcAft>
                        <a:tabLst>
                          <a:tab pos="5732780" algn="l"/>
                        </a:tabLst>
                      </a:pPr>
                      <a:r>
                        <a:rPr lang="fa-IR" sz="1800" b="1" dirty="0">
                          <a:effectLst/>
                          <a:latin typeface="B Nazanin" panose="00000400000000000000" pitchFamily="2" charset="-78"/>
                          <a:ea typeface="Calibri" panose="020F0502020204030204" pitchFamily="34" charset="0"/>
                          <a:cs typeface="B Nazanin" panose="00000400000000000000" pitchFamily="2" charset="-78"/>
                        </a:rPr>
                        <a:t>بهره گیری گردشگری از تمهيد آبگيري تالاب خشک شده قمشلو (دومين تالاب استان) با لايروبي مسير رودخانه و برگشت دادن روان آب‌ها در مسير اصلي گذشته جهت هدايت و احياي تالاب قمشلو</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1</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50">
                        <a:effectLst/>
                        <a:latin typeface="Calibri" panose="020F0502020204030204" pitchFamily="34" charset="0"/>
                        <a:cs typeface="Arial" panose="020B0604020202020204" pitchFamily="34" charset="0"/>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قمشلو</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5799">
                <a:tc vMerge="1">
                  <a:txBody>
                    <a:bodyPr/>
                    <a:lstStyle/>
                    <a:p>
                      <a:endParaRPr lang="en-US"/>
                    </a:p>
                  </a:txBody>
                  <a:tcPr/>
                </a:tc>
                <a:tc>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نمايشگاه عرضه مستقيم و بازاریابی محلی و منطقه‌ای  صنایع‌دستی - بازرگانی تولیدی در جنوب منظومه شامل تابلو فرش، مجسمه‌سازی، ملیله‌کاری، فرش دستباف در مسیر گردشگری</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2</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2000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گرماب مجاور بالیق بلاغی</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483866">
                <a:tc vMerge="1">
                  <a:txBody>
                    <a:bodyPr/>
                    <a:lstStyle/>
                    <a:p>
                      <a:endParaRPr lang="en-US"/>
                    </a:p>
                  </a:txBody>
                  <a:tcPr/>
                </a:tc>
                <a:tc>
                  <a:txBody>
                    <a:bodyPr/>
                    <a:lstStyle/>
                    <a:p>
                      <a:pPr algn="ctr" rtl="0">
                        <a:lnSpc>
                          <a:spcPct val="107000"/>
                        </a:lnSpc>
                        <a:spcAft>
                          <a:spcPts val="0"/>
                        </a:spcAft>
                        <a:tabLst>
                          <a:tab pos="5732780" algn="l"/>
                        </a:tabLst>
                      </a:pPr>
                      <a:r>
                        <a:rPr lang="fa-IR" sz="1600" b="1">
                          <a:solidFill>
                            <a:srgbClr val="000000"/>
                          </a:solidFill>
                          <a:effectLst/>
                          <a:latin typeface="Arial" panose="020B0604020202020204" pitchFamily="34" charset="0"/>
                          <a:ea typeface="Calibri" panose="020F0502020204030204" pitchFamily="34" charset="0"/>
                          <a:cs typeface="B Nazanin" panose="00000400000000000000" pitchFamily="2" charset="-78"/>
                        </a:rPr>
                        <a:t>باغچه باغ مسافرپذير در روستاهای مجاور غار</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2</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1000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قمچقاي، خليفه قشلاق</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3866">
                <a:tc vMerge="1">
                  <a:txBody>
                    <a:bodyPr/>
                    <a:lstStyle/>
                    <a:p>
                      <a:endParaRPr lang="en-US"/>
                    </a:p>
                  </a:txBody>
                  <a:tcPr/>
                </a:tc>
                <a:tc>
                  <a:txBody>
                    <a:bodyPr/>
                    <a:lstStyle/>
                    <a:p>
                      <a:pPr algn="ctr" rtl="0">
                        <a:lnSpc>
                          <a:spcPct val="107000"/>
                        </a:lnSpc>
                        <a:spcAft>
                          <a:spcPts val="0"/>
                        </a:spcAft>
                        <a:tabLst>
                          <a:tab pos="5732780" algn="l"/>
                        </a:tabLst>
                      </a:pPr>
                      <a:r>
                        <a:rPr lang="fa-IR" sz="1600" b="1">
                          <a:solidFill>
                            <a:srgbClr val="000000"/>
                          </a:solidFill>
                          <a:effectLst/>
                          <a:latin typeface="Arial" panose="020B0604020202020204" pitchFamily="34" charset="0"/>
                          <a:ea typeface="Calibri" panose="020F0502020204030204" pitchFamily="34" charset="0"/>
                          <a:cs typeface="B Nazanin" panose="00000400000000000000" pitchFamily="2" charset="-78"/>
                        </a:rPr>
                        <a:t>انتقال آب چشمه های شهر گرماب در فصل عدم مصرف از آب برای ذخیره  در سد خاکی،  پرورش ماهی و ایجاد جاذبه های طبیعی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5</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2000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غار کتله خور</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83866">
                <a:tc vMerge="1">
                  <a:txBody>
                    <a:bodyPr/>
                    <a:lstStyle/>
                    <a:p>
                      <a:endParaRPr lang="en-US"/>
                    </a:p>
                  </a:txBody>
                  <a:tcPr/>
                </a:tc>
                <a:tc>
                  <a:txBody>
                    <a:bodyPr/>
                    <a:lstStyle/>
                    <a:p>
                      <a:pPr algn="ctr" rtl="0">
                        <a:lnSpc>
                          <a:spcPct val="107000"/>
                        </a:lnSpc>
                        <a:spcAft>
                          <a:spcPts val="0"/>
                        </a:spcAft>
                        <a:tabLst>
                          <a:tab pos="5732780" algn="l"/>
                        </a:tabLst>
                      </a:pPr>
                      <a:r>
                        <a:rPr lang="fa-IR" sz="1600" b="1">
                          <a:solidFill>
                            <a:srgbClr val="000000"/>
                          </a:solidFill>
                          <a:effectLst/>
                          <a:latin typeface="Arial" panose="020B0604020202020204" pitchFamily="34" charset="0"/>
                          <a:ea typeface="Calibri" panose="020F0502020204030204" pitchFamily="34" charset="0"/>
                          <a:cs typeface="B Nazanin" panose="00000400000000000000" pitchFamily="2" charset="-78"/>
                        </a:rPr>
                        <a:t>گلستان گل محمدي در مجاورت غار با بهره‌گیری از انتقال  آب چشمه های شهر گرماب در فصل عدم مصرف از آب</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10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1500</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050" dirty="0">
                        <a:effectLst/>
                        <a:latin typeface="Calibri" panose="020F0502020204030204" pitchFamily="34" charset="0"/>
                        <a:cs typeface="Arial" panose="020B0604020202020204" pitchFamily="34" charset="0"/>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725799">
                <a:tc vMerge="1">
                  <a:txBody>
                    <a:bodyPr/>
                    <a:lstStyle/>
                    <a:p>
                      <a:endParaRPr lang="en-US"/>
                    </a:p>
                  </a:txBody>
                  <a:tcPr/>
                </a:tc>
                <a:tc>
                  <a:txBody>
                    <a:bodyPr/>
                    <a:lstStyle/>
                    <a:p>
                      <a:pPr algn="ctr" rtl="0">
                        <a:lnSpc>
                          <a:spcPct val="107000"/>
                        </a:lnSpc>
                        <a:spcAft>
                          <a:spcPts val="0"/>
                        </a:spcAft>
                        <a:tabLst>
                          <a:tab pos="5732780" algn="l"/>
                        </a:tabLst>
                      </a:pPr>
                      <a:r>
                        <a:rPr lang="fa-IR" sz="1600" b="1"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ایجاد کارگاه عرق‌گيري فصلي بر پایه گلستان گل محمدی و تعریف هفته های گردشگری در مجاورت غار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dirty="0">
                          <a:solidFill>
                            <a:srgbClr val="000000"/>
                          </a:solidFill>
                          <a:effectLst/>
                          <a:latin typeface="Arial" panose="020B0604020202020204" pitchFamily="34" charset="0"/>
                          <a:ea typeface="Calibri" panose="020F0502020204030204" pitchFamily="34" charset="0"/>
                          <a:cs typeface="B Nazanin" panose="00000400000000000000" pitchFamily="2" charset="-78"/>
                        </a:rPr>
                        <a:t>5</a:t>
                      </a:r>
                      <a:endParaRPr lang="en-US" sz="1100" dirty="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tabLst>
                          <a:tab pos="5732780" algn="l"/>
                        </a:tabLst>
                      </a:pPr>
                      <a:r>
                        <a:rPr lang="fa-IR" sz="1050">
                          <a:solidFill>
                            <a:srgbClr val="000000"/>
                          </a:solidFill>
                          <a:effectLst/>
                          <a:latin typeface="Arial" panose="020B0604020202020204" pitchFamily="34" charset="0"/>
                          <a:ea typeface="Calibri" panose="020F0502020204030204" pitchFamily="34" charset="0"/>
                          <a:cs typeface="B Nazanin" panose="00000400000000000000" pitchFamily="2" charset="-78"/>
                        </a:rPr>
                        <a:t>500</a:t>
                      </a:r>
                      <a:endParaRPr lang="en-US" sz="1100">
                        <a:effectLst/>
                        <a:latin typeface="B Nazanin" panose="00000400000000000000" pitchFamily="2" charset="-78"/>
                        <a:ea typeface="Calibri" panose="020F0502020204030204" pitchFamily="34" charset="0"/>
                        <a:cs typeface="B Nazanin" panose="00000400000000000000" pitchFamily="2" charset="-78"/>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50" dirty="0">
                        <a:effectLst/>
                        <a:latin typeface="Calibri" panose="020F0502020204030204" pitchFamily="34" charset="0"/>
                        <a:cs typeface="Arial" panose="020B0604020202020204" pitchFamily="34" charset="0"/>
                      </a:endParaRPr>
                    </a:p>
                  </a:txBody>
                  <a:tcPr marL="53818" marR="538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8676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1360" y="365125"/>
            <a:ext cx="2580640" cy="6330315"/>
          </a:xfrm>
        </p:spPr>
        <p:txBody>
          <a:bodyPr>
            <a:normAutofit/>
          </a:bodyPr>
          <a:lstStyle/>
          <a:p>
            <a:pPr algn="ctr" rtl="1"/>
            <a:r>
              <a:rPr lang="fa-IR" sz="2800" dirty="0">
                <a:solidFill>
                  <a:srgbClr val="FF0000"/>
                </a:solidFill>
                <a:cs typeface="B Nazanin" panose="00000400000000000000" pitchFamily="2" charset="-78"/>
              </a:rPr>
              <a:t>بسته توسعه صنایع کارگاهی (طرح های کوچک و متوسط مقیاس)</a:t>
            </a:r>
            <a:endParaRPr lang="en-US" sz="2800"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26186"/>
              </p:ext>
            </p:extLst>
          </p:nvPr>
        </p:nvGraphicFramePr>
        <p:xfrm>
          <a:off x="728420" y="0"/>
          <a:ext cx="8882940" cy="6743291"/>
        </p:xfrm>
        <a:graphic>
          <a:graphicData uri="http://schemas.openxmlformats.org/drawingml/2006/table">
            <a:tbl>
              <a:tblPr rtl="1" firstRow="1" firstCol="1" bandRow="1"/>
              <a:tblGrid>
                <a:gridCol w="885814">
                  <a:extLst>
                    <a:ext uri="{9D8B030D-6E8A-4147-A177-3AD203B41FA5}">
                      <a16:colId xmlns:a16="http://schemas.microsoft.com/office/drawing/2014/main" val="20000"/>
                    </a:ext>
                  </a:extLst>
                </a:gridCol>
                <a:gridCol w="2855912">
                  <a:extLst>
                    <a:ext uri="{9D8B030D-6E8A-4147-A177-3AD203B41FA5}">
                      <a16:colId xmlns:a16="http://schemas.microsoft.com/office/drawing/2014/main" val="20001"/>
                    </a:ext>
                  </a:extLst>
                </a:gridCol>
                <a:gridCol w="454625">
                  <a:extLst>
                    <a:ext uri="{9D8B030D-6E8A-4147-A177-3AD203B41FA5}">
                      <a16:colId xmlns:a16="http://schemas.microsoft.com/office/drawing/2014/main" val="20004"/>
                    </a:ext>
                  </a:extLst>
                </a:gridCol>
                <a:gridCol w="539568">
                  <a:extLst>
                    <a:ext uri="{9D8B030D-6E8A-4147-A177-3AD203B41FA5}">
                      <a16:colId xmlns:a16="http://schemas.microsoft.com/office/drawing/2014/main" val="20005"/>
                    </a:ext>
                  </a:extLst>
                </a:gridCol>
                <a:gridCol w="539568">
                  <a:extLst>
                    <a:ext uri="{9D8B030D-6E8A-4147-A177-3AD203B41FA5}">
                      <a16:colId xmlns:a16="http://schemas.microsoft.com/office/drawing/2014/main" val="20006"/>
                    </a:ext>
                  </a:extLst>
                </a:gridCol>
                <a:gridCol w="1355334">
                  <a:extLst>
                    <a:ext uri="{9D8B030D-6E8A-4147-A177-3AD203B41FA5}">
                      <a16:colId xmlns:a16="http://schemas.microsoft.com/office/drawing/2014/main" val="20008"/>
                    </a:ext>
                  </a:extLst>
                </a:gridCol>
                <a:gridCol w="2252119">
                  <a:extLst>
                    <a:ext uri="{9D8B030D-6E8A-4147-A177-3AD203B41FA5}">
                      <a16:colId xmlns:a16="http://schemas.microsoft.com/office/drawing/2014/main" val="20009"/>
                    </a:ext>
                  </a:extLst>
                </a:gridCol>
              </a:tblGrid>
              <a:tr h="1317355">
                <a:tc>
                  <a:txBody>
                    <a:bodyPr/>
                    <a:lstStyle/>
                    <a:p>
                      <a:pPr rtl="1"/>
                      <a:endParaRPr lang="en-US" sz="11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اقدامات / پروژه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تعداد پروژه های قابل‌اجرا</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اشتغال مستقیم مورد انتظار</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پیش‌بینی اعتبار موردنیاز (میلیون ریال)</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حوزه‌های فضایی هدف</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سکونتگاه‌ها</a:t>
                      </a:r>
                      <a:r>
                        <a:rPr lang="fa-IR"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ی مورد تاکید</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49349">
                <a:tc rowSpan="7">
                  <a:txBody>
                    <a:bodyPr/>
                    <a:lstStyle/>
                    <a:p>
                      <a:pPr algn="ctr" rtl="1">
                        <a:lnSpc>
                          <a:spcPct val="107000"/>
                        </a:lnSpc>
                        <a:spcAft>
                          <a:spcPts val="0"/>
                        </a:spcAft>
                      </a:pPr>
                      <a:r>
                        <a:rPr lang="fa-IR" sz="1600" b="1" dirty="0">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600" b="1" dirty="0">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600" b="1" dirty="0">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600" b="1" dirty="0">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600" b="1" dirty="0">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600" b="1" dirty="0">
                          <a:solidFill>
                            <a:srgbClr val="000000"/>
                          </a:solidFill>
                          <a:effectLst/>
                          <a:latin typeface="B Nazanin" panose="00000400000000000000" pitchFamily="2" charset="-78"/>
                          <a:ea typeface="Times New Roman" panose="02020603050405020304" pitchFamily="18" charset="0"/>
                          <a:cs typeface="Calibri" panose="020F0502020204030204" pitchFamily="34" charset="0"/>
                        </a:rPr>
                        <a:t> </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توسعه صنایع تبدیلی و مکمل  (متوسط و کوچک‌مقیاس</a:t>
                      </a:r>
                      <a:r>
                        <a:rPr lang="ar-SA" sz="1600" b="1" dirty="0">
                          <a:solidFill>
                            <a:srgbClr val="000000"/>
                          </a:solidFill>
                          <a:effectLst/>
                          <a:latin typeface="Baskerville Old Face" panose="02020602080505020303" pitchFamily="18" charset="0"/>
                          <a:ea typeface="Times New Roman" panose="02020603050405020304" pitchFamily="18" charset="0"/>
                          <a:cs typeface="B Nazanin" panose="00000400000000000000" pitchFamily="2" charset="-78"/>
                        </a:rPr>
                        <a:t>)</a:t>
                      </a:r>
                      <a:endParaRPr lang="en-US" sz="20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بلوک‌زني</a:t>
                      </a:r>
                      <a:endParaRPr lang="en-US" sz="2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500</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مصرآباد</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649349">
                <a:tc vMerge="1">
                  <a:txBody>
                    <a:bodyPr/>
                    <a:lstStyle/>
                    <a:p>
                      <a:endParaRPr lang="en-US"/>
                    </a:p>
                  </a:txBody>
                  <a:tcPr/>
                </a:tc>
                <a:tc>
                  <a:txBody>
                    <a:bodyPr/>
                    <a:lstStyle/>
                    <a:p>
                      <a:pPr algn="ctr" rtl="1">
                        <a:lnSpc>
                          <a:spcPct val="107000"/>
                        </a:lnSpc>
                        <a:spcAft>
                          <a:spcPts val="0"/>
                        </a:spcAft>
                      </a:pP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ايجاد سردخانه</a:t>
                      </a:r>
                      <a:endParaRPr lang="en-US" sz="2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3</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20000</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B4</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توتورقان، خلیفه‌لو، گنداب</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9349">
                <a:tc vMerge="1">
                  <a:txBody>
                    <a:bodyPr/>
                    <a:lstStyle/>
                    <a:p>
                      <a:endParaRPr lang="en-US"/>
                    </a:p>
                  </a:txBody>
                  <a:tcPr/>
                </a:tc>
                <a:tc>
                  <a:txBody>
                    <a:bodyPr/>
                    <a:lstStyle/>
                    <a:p>
                      <a:pPr algn="ctr" rtl="1">
                        <a:lnSpc>
                          <a:spcPct val="107000"/>
                        </a:lnSpc>
                        <a:spcAft>
                          <a:spcPts val="0"/>
                        </a:spcAft>
                      </a:pP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شیر پزی و مرکز جمع‌آوری شير</a:t>
                      </a:r>
                      <a:endParaRPr lang="en-US" sz="2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6</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9000</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B1/A2</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قویی، اولی بیک</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1298700">
                <a:tc vMerge="1">
                  <a:txBody>
                    <a:bodyPr/>
                    <a:lstStyle/>
                    <a:p>
                      <a:endParaRPr lang="en-US"/>
                    </a:p>
                  </a:txBody>
                  <a:tcPr/>
                </a:tc>
                <a:tc>
                  <a:txBody>
                    <a:bodyPr/>
                    <a:lstStyle/>
                    <a:p>
                      <a:pPr algn="ctr" rtl="1">
                        <a:lnSpc>
                          <a:spcPct val="107000"/>
                        </a:lnSpc>
                        <a:spcAft>
                          <a:spcPts val="0"/>
                        </a:spcAft>
                      </a:pP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کارگاه‌های فرش و ابریشم‌بافی</a:t>
                      </a:r>
                      <a:endParaRPr lang="en-US" sz="2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15</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15</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2250</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A2/A1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خليفه قشلاق، اولي بيك، قمشلو، توحيدلو، گنداب، گوناي، قازقلوی علیا، مصرآباد، تاتارده</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9349">
                <a:tc vMerge="1">
                  <a:txBody>
                    <a:bodyPr/>
                    <a:lstStyle/>
                    <a:p>
                      <a:endParaRPr lang="en-US"/>
                    </a:p>
                  </a:txBody>
                  <a:tcPr/>
                </a:tc>
                <a:tc>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کارگاه‌هاي خياطي</a:t>
                      </a:r>
                      <a:endParaRPr lang="en-US" sz="2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5</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5</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750</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مرکز </a:t>
                      </a:r>
                      <a:r>
                        <a:rPr lang="en-US"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A2</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قویی</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649349">
                <a:tc vMerge="1">
                  <a:txBody>
                    <a:bodyPr/>
                    <a:lstStyle/>
                    <a:p>
                      <a:endParaRPr lang="en-US"/>
                    </a:p>
                  </a:txBody>
                  <a:tcPr/>
                </a:tc>
                <a:tc>
                  <a:txBody>
                    <a:bodyPr/>
                    <a:lstStyle/>
                    <a:p>
                      <a:pPr algn="ctr" rtl="1">
                        <a:lnSpc>
                          <a:spcPct val="107000"/>
                        </a:lnSpc>
                        <a:spcAft>
                          <a:spcPts val="0"/>
                        </a:spcAft>
                      </a:pPr>
                      <a:r>
                        <a:rPr lang="ar-SA" sz="18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ماسه شويي</a:t>
                      </a:r>
                      <a:endParaRPr lang="en-US" sz="2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3</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5000</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B4/A2</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سوله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89175">
                <a:tc vMerge="1">
                  <a:txBody>
                    <a:bodyPr/>
                    <a:lstStyle/>
                    <a:p>
                      <a:endParaRPr lang="en-US"/>
                    </a:p>
                  </a:txBody>
                  <a:tcPr/>
                </a:tc>
                <a:tc>
                  <a:txBody>
                    <a:bodyPr/>
                    <a:lstStyle/>
                    <a:p>
                      <a:pPr algn="ctr" rtl="1">
                        <a:lnSpc>
                          <a:spcPct val="107000"/>
                        </a:lnSpc>
                        <a:spcAft>
                          <a:spcPts val="0"/>
                        </a:spcAft>
                      </a:pP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تأمین تجهیزات صنعتی کارگاه های تفکيک زباله و پرس و جمع‌آوری ضايعات</a:t>
                      </a:r>
                      <a:endParaRPr lang="en-US" sz="2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2000</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A2</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بورون</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bl>
          </a:graphicData>
        </a:graphic>
      </p:graphicFrame>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BCF0A8FE-CF9E-4383-A46C-5089E47E002B}"/>
                  </a:ext>
                </a:extLst>
              </p:cNvPr>
              <p:cNvGraphicFramePr>
                <a:graphicFrameLocks noChangeAspect="1"/>
              </p:cNvGraphicFramePr>
              <p:nvPr>
                <p:extLst>
                  <p:ext uri="{D42A27DB-BD31-4B8C-83A1-F6EECF244321}">
                    <p14:modId xmlns:p14="http://schemas.microsoft.com/office/powerpoint/2010/main" val="4105811255"/>
                  </p:ext>
                </p:extLst>
              </p:nvPr>
            </p:nvGraphicFramePr>
            <p:xfrm>
              <a:off x="-2128178" y="4886131"/>
              <a:ext cx="3048000" cy="1714500"/>
            </p:xfrm>
            <a:graphic>
              <a:graphicData uri="http://schemas.microsoft.com/office/powerpoint/2016/slidezoom">
                <pslz:sldZm>
                  <pslz:sldZmObj sldId="293" cId="3490600320">
                    <pslz:zmPr id="{388303CA-5CC4-4FFA-8A54-258F7D5A810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BCF0A8FE-CF9E-4383-A46C-5089E47E002B}"/>
                  </a:ext>
                </a:extLst>
              </p:cNvPr>
              <p:cNvPicPr>
                <a:picLocks noGrp="1" noRot="1" noChangeAspect="1" noMove="1" noResize="1" noEditPoints="1" noAdjustHandles="1" noChangeArrowheads="1" noChangeShapeType="1"/>
              </p:cNvPicPr>
              <p:nvPr/>
            </p:nvPicPr>
            <p:blipFill>
              <a:blip r:embed="rId2"/>
              <a:stretch>
                <a:fillRect/>
              </a:stretch>
            </p:blipFill>
            <p:spPr>
              <a:xfrm>
                <a:off x="-2128178" y="4886131"/>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193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3068319"/>
            <a:ext cx="10515600" cy="3108643"/>
          </a:xfrm>
        </p:spPr>
        <p:txBody>
          <a:bodyPr>
            <a:normAutofit/>
          </a:bodyPr>
          <a:lstStyle/>
          <a:p>
            <a:pPr marL="0" indent="0" algn="ctr" rtl="1">
              <a:buNone/>
            </a:pPr>
            <a:r>
              <a:rPr lang="fa-IR" sz="3600" b="1" dirty="0">
                <a:cs typeface="B Nazanin" panose="00000400000000000000" pitchFamily="2" charset="-78"/>
              </a:rPr>
              <a:t>پروژه های سرمایه‌گذاری اجتماعی و عمرانی در سطح بخش </a:t>
            </a:r>
            <a:endParaRPr lang="en-US" sz="3600" b="1" dirty="0"/>
          </a:p>
        </p:txBody>
      </p:sp>
    </p:spTree>
    <p:extLst>
      <p:ext uri="{BB962C8B-B14F-4D97-AF65-F5344CB8AC3E}">
        <p14:creationId xmlns:p14="http://schemas.microsoft.com/office/powerpoint/2010/main" val="349060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421" y="1"/>
            <a:ext cx="2062579" cy="6343298"/>
          </a:xfrm>
        </p:spPr>
        <p:txBody>
          <a:bodyPr>
            <a:normAutofit/>
          </a:bodyPr>
          <a:lstStyle/>
          <a:p>
            <a:pPr algn="ctr" rtl="1"/>
            <a:r>
              <a:rPr lang="fa-IR" sz="3200" b="1" dirty="0">
                <a:solidFill>
                  <a:srgbClr val="FF0000"/>
                </a:solidFill>
                <a:cs typeface="B Nazanin" panose="00000400000000000000" pitchFamily="2" charset="-78"/>
              </a:rPr>
              <a:t>تبيين و تحليل وضعيت موجود روستاهاي بخش افشار</a:t>
            </a:r>
            <a:endParaRPr lang="en-US" sz="3200" b="1" dirty="0">
              <a:solidFill>
                <a:srgbClr val="FF0000"/>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3905049"/>
              </p:ext>
            </p:extLst>
          </p:nvPr>
        </p:nvGraphicFramePr>
        <p:xfrm>
          <a:off x="0" y="10"/>
          <a:ext cx="10129422" cy="6664256"/>
        </p:xfrm>
        <a:graphic>
          <a:graphicData uri="http://schemas.openxmlformats.org/drawingml/2006/table">
            <a:tbl>
              <a:tblPr rtl="1" firstRow="1" firstCol="1" bandRow="1"/>
              <a:tblGrid>
                <a:gridCol w="954366">
                  <a:extLst>
                    <a:ext uri="{9D8B030D-6E8A-4147-A177-3AD203B41FA5}">
                      <a16:colId xmlns:a16="http://schemas.microsoft.com/office/drawing/2014/main" val="20000"/>
                    </a:ext>
                  </a:extLst>
                </a:gridCol>
                <a:gridCol w="1011330">
                  <a:extLst>
                    <a:ext uri="{9D8B030D-6E8A-4147-A177-3AD203B41FA5}">
                      <a16:colId xmlns:a16="http://schemas.microsoft.com/office/drawing/2014/main" val="20001"/>
                    </a:ext>
                  </a:extLst>
                </a:gridCol>
                <a:gridCol w="4168915">
                  <a:extLst>
                    <a:ext uri="{9D8B030D-6E8A-4147-A177-3AD203B41FA5}">
                      <a16:colId xmlns:a16="http://schemas.microsoft.com/office/drawing/2014/main" val="20002"/>
                    </a:ext>
                  </a:extLst>
                </a:gridCol>
                <a:gridCol w="737271">
                  <a:extLst>
                    <a:ext uri="{9D8B030D-6E8A-4147-A177-3AD203B41FA5}">
                      <a16:colId xmlns:a16="http://schemas.microsoft.com/office/drawing/2014/main" val="20003"/>
                    </a:ext>
                  </a:extLst>
                </a:gridCol>
                <a:gridCol w="640547">
                  <a:extLst>
                    <a:ext uri="{9D8B030D-6E8A-4147-A177-3AD203B41FA5}">
                      <a16:colId xmlns:a16="http://schemas.microsoft.com/office/drawing/2014/main" val="20004"/>
                    </a:ext>
                  </a:extLst>
                </a:gridCol>
                <a:gridCol w="594333">
                  <a:extLst>
                    <a:ext uri="{9D8B030D-6E8A-4147-A177-3AD203B41FA5}">
                      <a16:colId xmlns:a16="http://schemas.microsoft.com/office/drawing/2014/main" val="20005"/>
                    </a:ext>
                  </a:extLst>
                </a:gridCol>
                <a:gridCol w="1011330">
                  <a:extLst>
                    <a:ext uri="{9D8B030D-6E8A-4147-A177-3AD203B41FA5}">
                      <a16:colId xmlns:a16="http://schemas.microsoft.com/office/drawing/2014/main" val="20006"/>
                    </a:ext>
                  </a:extLst>
                </a:gridCol>
                <a:gridCol w="1011330">
                  <a:extLst>
                    <a:ext uri="{9D8B030D-6E8A-4147-A177-3AD203B41FA5}">
                      <a16:colId xmlns:a16="http://schemas.microsoft.com/office/drawing/2014/main" val="20007"/>
                    </a:ext>
                  </a:extLst>
                </a:gridCol>
              </a:tblGrid>
              <a:tr h="220371">
                <a:tc rowSpan="2">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رديف</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طبقه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عنوان متغير/ شاخص</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افشار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واحد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سال</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جايگاه متغير/ شاخص (درصد)</a:t>
                      </a:r>
                      <a:endParaRPr lang="en-US" sz="12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0000"/>
                  </a:ext>
                </a:extLst>
              </a:tr>
              <a:tr h="2019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شهرستان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استان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80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اجتماعی</a:t>
                      </a:r>
                      <a:r>
                        <a:rPr lang="fa-IR" sz="14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 </a:t>
                      </a: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فرهنگی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جمعیت روستایی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8601</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99330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370111</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 روستانشینی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69</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59</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33</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94766">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توان نگهداشت جمعيتي (</a:t>
                      </a: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نرخ رشد شاخص نسبت جمعيت منظومه به جمعيت روستايي استان در دوره 1370 تا 1395)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38.5-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95-70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جمعیت روستا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134</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447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375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 دانش آموز در حال تحصيل به جمعيت در سن تحصیل</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64</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1396</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554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تراکم نسبی جمعیت روستایی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4.6</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 در کیلومتر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تعداد شاغلین روستایی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2212</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28758</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براورد تعداد شاغلین روستایی غیرکشاورزی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938</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نفر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9</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اقتصادی و تولیدی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اشتغال زنان به کل شاغلین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دیم (قابل کشت بدون آیش)</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67534</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11</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زیر کشت آبی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1732</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هکتار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12</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ar-SA"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مساحت زمين‌هاي آبي به اراضي قابل کشت</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3"/>
                  </a:ext>
                </a:extLst>
              </a:tr>
              <a:tr h="232912">
                <a:tc>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ar-SA"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چاه‌هاي عميق در روستا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0.0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14</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سبک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86000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رأس</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5"/>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دام سنگین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رأس</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16</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تعداد دام سبک در هر خانوار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36.3</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رأس</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1398</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7"/>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سرانه تعداد دام سنگین در هر خانوار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0.4</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رأس</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1398</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18</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rowSpan="3">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طبیعی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فرسایش شدید خاک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24.65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1393</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9"/>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19</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سطح اراضی شیب دار (بالای 12 درصد)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1393</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متوسط بارش سال</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257</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050" b="1" dirty="0">
                          <a:effectLst/>
                          <a:latin typeface="Times New Roman" panose="02020603050405020304" pitchFamily="18" charset="0"/>
                          <a:ea typeface="Calibri" panose="020F0502020204030204" pitchFamily="34" charset="0"/>
                          <a:cs typeface="B Nazanin" panose="00000400000000000000" pitchFamily="2" charset="-78"/>
                        </a:rPr>
                        <a:t>میلی متر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05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79-96</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350</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325</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21"/>
                  </a:ext>
                </a:extLst>
              </a:tr>
              <a:tr h="403989">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21</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fa-IR"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کالبدی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روستاهاي با خانوار 20+ داراي مشکلات شديد و خيلي شديد آب شرب (شبکه توزيع و وجود منابع سالم آب شرب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Calibri" panose="020F0502020204030204" pitchFamily="34" charset="0"/>
                          <a:cs typeface="B Nazanin" panose="00000400000000000000" pitchFamily="2" charset="-78"/>
                        </a:rPr>
                        <a:t>60</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22</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روستاهاي خانوار 20+ با مشکلات محدوده طرح‌هادي</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34</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23"/>
                  </a:ext>
                </a:extLst>
              </a:tr>
              <a:tr h="23291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23</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نسبت روستاهاي با خانوار 20+ گازکشي شده به کل روستاها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33</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399352">
                <a:tc>
                  <a:txBody>
                    <a:bodyPr/>
                    <a:lstStyle/>
                    <a:p>
                      <a:pPr algn="ctr" rtl="1">
                        <a:lnSpc>
                          <a:spcPct val="107000"/>
                        </a:lnSpc>
                        <a:spcAft>
                          <a:spcPts val="0"/>
                        </a:spcAft>
                      </a:pPr>
                      <a:r>
                        <a:rPr lang="fa-IR"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24</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پوشش راه اسفالته، برق، طرح‌هادی، خانه بهداشت، تلفن برای روستاهاي با خانوار 20+</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88</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درصد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1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1397</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fa-IR" sz="12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B Nazanin" panose="00000400000000000000" pitchFamily="2" charset="-78"/>
                      </a:endParaRPr>
                    </a:p>
                  </a:txBody>
                  <a:tcPr marL="48123" marR="48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194077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960" y="0"/>
            <a:ext cx="2479040" cy="6858000"/>
          </a:xfrm>
        </p:spPr>
        <p:txBody>
          <a:bodyPr>
            <a:noAutofit/>
          </a:bodyPr>
          <a:lstStyle/>
          <a:p>
            <a:pPr algn="ctr" rtl="1"/>
            <a:r>
              <a:rPr lang="ar-SA" sz="2800" b="1" dirty="0">
                <a:solidFill>
                  <a:srgbClr val="FF0000"/>
                </a:solidFill>
              </a:rPr>
              <a:t>بسته توسعه مشارکت اقتصادی و توانمندسازی منابع انسانی</a:t>
            </a:r>
            <a:endParaRPr lang="en-US" sz="2800" dirty="0">
              <a:solidFill>
                <a:srgbClr val="FF000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529095653"/>
              </p:ext>
            </p:extLst>
          </p:nvPr>
        </p:nvGraphicFramePr>
        <p:xfrm>
          <a:off x="2" y="-1"/>
          <a:ext cx="9712958" cy="6746240"/>
        </p:xfrm>
        <a:graphic>
          <a:graphicData uri="http://schemas.openxmlformats.org/drawingml/2006/table">
            <a:tbl>
              <a:tblPr rtl="1" firstRow="1" firstCol="1" bandRow="1"/>
              <a:tblGrid>
                <a:gridCol w="2356532">
                  <a:extLst>
                    <a:ext uri="{9D8B030D-6E8A-4147-A177-3AD203B41FA5}">
                      <a16:colId xmlns:a16="http://schemas.microsoft.com/office/drawing/2014/main" val="20000"/>
                    </a:ext>
                  </a:extLst>
                </a:gridCol>
                <a:gridCol w="2356532">
                  <a:extLst>
                    <a:ext uri="{9D8B030D-6E8A-4147-A177-3AD203B41FA5}">
                      <a16:colId xmlns:a16="http://schemas.microsoft.com/office/drawing/2014/main" val="20001"/>
                    </a:ext>
                  </a:extLst>
                </a:gridCol>
                <a:gridCol w="774205">
                  <a:extLst>
                    <a:ext uri="{9D8B030D-6E8A-4147-A177-3AD203B41FA5}">
                      <a16:colId xmlns:a16="http://schemas.microsoft.com/office/drawing/2014/main" val="20002"/>
                    </a:ext>
                  </a:extLst>
                </a:gridCol>
                <a:gridCol w="498085">
                  <a:extLst>
                    <a:ext uri="{9D8B030D-6E8A-4147-A177-3AD203B41FA5}">
                      <a16:colId xmlns:a16="http://schemas.microsoft.com/office/drawing/2014/main" val="20003"/>
                    </a:ext>
                  </a:extLst>
                </a:gridCol>
                <a:gridCol w="502252">
                  <a:extLst>
                    <a:ext uri="{9D8B030D-6E8A-4147-A177-3AD203B41FA5}">
                      <a16:colId xmlns:a16="http://schemas.microsoft.com/office/drawing/2014/main" val="20004"/>
                    </a:ext>
                  </a:extLst>
                </a:gridCol>
                <a:gridCol w="581992">
                  <a:extLst>
                    <a:ext uri="{9D8B030D-6E8A-4147-A177-3AD203B41FA5}">
                      <a16:colId xmlns:a16="http://schemas.microsoft.com/office/drawing/2014/main" val="20005"/>
                    </a:ext>
                  </a:extLst>
                </a:gridCol>
                <a:gridCol w="581992">
                  <a:extLst>
                    <a:ext uri="{9D8B030D-6E8A-4147-A177-3AD203B41FA5}">
                      <a16:colId xmlns:a16="http://schemas.microsoft.com/office/drawing/2014/main" val="20006"/>
                    </a:ext>
                  </a:extLst>
                </a:gridCol>
                <a:gridCol w="570088">
                  <a:extLst>
                    <a:ext uri="{9D8B030D-6E8A-4147-A177-3AD203B41FA5}">
                      <a16:colId xmlns:a16="http://schemas.microsoft.com/office/drawing/2014/main" val="20007"/>
                    </a:ext>
                  </a:extLst>
                </a:gridCol>
                <a:gridCol w="745640">
                  <a:extLst>
                    <a:ext uri="{9D8B030D-6E8A-4147-A177-3AD203B41FA5}">
                      <a16:colId xmlns:a16="http://schemas.microsoft.com/office/drawing/2014/main" val="20008"/>
                    </a:ext>
                  </a:extLst>
                </a:gridCol>
                <a:gridCol w="745640">
                  <a:extLst>
                    <a:ext uri="{9D8B030D-6E8A-4147-A177-3AD203B41FA5}">
                      <a16:colId xmlns:a16="http://schemas.microsoft.com/office/drawing/2014/main" val="20009"/>
                    </a:ext>
                  </a:extLst>
                </a:gridCol>
              </a:tblGrid>
              <a:tr h="1869349">
                <a:tc>
                  <a:txBody>
                    <a:bodyPr/>
                    <a:lstStyle/>
                    <a:p>
                      <a:pPr algn="ctr" rtl="1">
                        <a:lnSpc>
                          <a:spcPct val="107000"/>
                        </a:lnSpc>
                        <a:spcAft>
                          <a:spcPts val="0"/>
                        </a:spcAft>
                      </a:pPr>
                      <a:r>
                        <a:rPr lang="fa-IR"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اقدامات / پروژه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متولی</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اولویت</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تعداد پروژه های قابل‌اجرا</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اشتغال مستقیم مورد انتظار</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پیش‌بینی اعتبار موردنیاز </a:t>
                      </a: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(میلیون ریال)</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زمان‌بندی</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حوزه‌های فضایی هدف</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سکونتگاه‌ها</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219224">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 توسعه مشاركت، تعهد و اعتماد اجتماعي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ایجاد تشکل عمده مالکان دهستان‌ها و ايجاد تعاوني‌هاي عمده مالکان و ارائه طرح‌هاي سرمايه‌گذاري محلي با تسهيلات مناسب</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بهزیستی /بخشداري / فرمانداري</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سال اول برنامه</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مراکز مجموعه‌ها</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مراکز مجموعه‌ها</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1625628">
                <a:tc rowSpan="3">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آموزش و توسعه منابع انسانی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توسعه آموزش‌هاي فني، حرفه‌اي و کشاورزي ترويجي به ویژه دام سبک</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فني حرفه‌اي / جهاد کشاورزي</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30</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2</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1500</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سال اول برنامه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روستاهای لیست پیوست آموزشی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19224">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ايجاد اثربخشي در آموزش‌هاي ترويجي جهاد کشاورزي با تأکید ويژه بر دام</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 پنج سال اول برنامه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200" b="1">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همه روستاها</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812815">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آموزش ويژه براي کنترل اعتياد بالا در روستا</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بهداشت / بهزیستی</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1</a:t>
                      </a:r>
                      <a:endParaRPr lang="en-US" sz="16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سال اول برنامه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en-US" sz="1200" b="1"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قره ولی</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1761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1" y="0"/>
            <a:ext cx="1798319" cy="6857999"/>
          </a:xfrm>
        </p:spPr>
        <p:txBody>
          <a:bodyPr>
            <a:normAutofit/>
          </a:bodyPr>
          <a:lstStyle/>
          <a:p>
            <a:pPr algn="ctr" rtl="1"/>
            <a:r>
              <a:rPr lang="fa-IR" sz="2800" dirty="0">
                <a:solidFill>
                  <a:srgbClr val="FF0000"/>
                </a:solidFill>
                <a:cs typeface="B Nazanin" panose="00000400000000000000" pitchFamily="2" charset="-78"/>
              </a:rPr>
              <a:t>توسعه زیرساخت‌ها  و تکمیل کمبودهای خدماتی و رفاهی سکونتگاه‌ها</a:t>
            </a:r>
            <a:endParaRPr lang="en-US" sz="2800"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8050686"/>
              </p:ext>
            </p:extLst>
          </p:nvPr>
        </p:nvGraphicFramePr>
        <p:xfrm>
          <a:off x="790414" y="67933"/>
          <a:ext cx="9603267" cy="8047719"/>
        </p:xfrm>
        <a:graphic>
          <a:graphicData uri="http://schemas.openxmlformats.org/drawingml/2006/table">
            <a:tbl>
              <a:tblPr rtl="1" firstRow="1" firstCol="1" bandRow="1"/>
              <a:tblGrid>
                <a:gridCol w="1885112">
                  <a:extLst>
                    <a:ext uri="{9D8B030D-6E8A-4147-A177-3AD203B41FA5}">
                      <a16:colId xmlns:a16="http://schemas.microsoft.com/office/drawing/2014/main" val="20000"/>
                    </a:ext>
                  </a:extLst>
                </a:gridCol>
                <a:gridCol w="5656881">
                  <a:extLst>
                    <a:ext uri="{9D8B030D-6E8A-4147-A177-3AD203B41FA5}">
                      <a16:colId xmlns:a16="http://schemas.microsoft.com/office/drawing/2014/main" val="20001"/>
                    </a:ext>
                  </a:extLst>
                </a:gridCol>
                <a:gridCol w="2061274">
                  <a:extLst>
                    <a:ext uri="{9D8B030D-6E8A-4147-A177-3AD203B41FA5}">
                      <a16:colId xmlns:a16="http://schemas.microsoft.com/office/drawing/2014/main" val="20008"/>
                    </a:ext>
                  </a:extLst>
                </a:gridCol>
              </a:tblGrid>
              <a:tr h="642218">
                <a:tc>
                  <a:txBody>
                    <a:bodyPr/>
                    <a:lstStyle/>
                    <a:p>
                      <a:pPr algn="ctr" rtl="1">
                        <a:lnSpc>
                          <a:spcPct val="107000"/>
                        </a:lnSpc>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اقدامات / پروژه</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سکونتگاه‌ها</a:t>
                      </a:r>
                      <a:endParaRPr lang="en-US" sz="16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52046">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توسعه و تکمیل پوشش شبکه گاز</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گازدار نمودن روستاهای باقی‌مانده</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همه روستاهای بدون گاز</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0059">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نوسازی مدارس</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بازسازي مدرسه</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توتورقان</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8069">
                <a:tc>
                  <a:txBody>
                    <a:bodyPr/>
                    <a:lstStyle/>
                    <a:p>
                      <a:pPr algn="ctr" rtl="1">
                        <a:lnSpc>
                          <a:spcPct val="107000"/>
                        </a:lnSpc>
                        <a:spcAft>
                          <a:spcPts val="0"/>
                        </a:spcAft>
                      </a:pPr>
                      <a:r>
                        <a:rPr lang="ar-SA" sz="12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اصلاح و تقويت سیاست‌گذاری محلی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رعايت ضوابط کالبدي و پايداري منابع روستا در پذيرش مهاجران فصلي از طريق مداخله مؤثر بخشداري و ساير نهادهاي مسئول</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a:lnSpc>
                          <a:spcPct val="107000"/>
                        </a:lnSpc>
                        <a:spcAft>
                          <a:spcPts val="0"/>
                        </a:spcAft>
                      </a:pPr>
                      <a:r>
                        <a:rPr lang="en-US"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B3 </a:t>
                      </a: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روستاهای</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78069">
                <a:tc rowSpan="4">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 توسعه و تجهيز حمل‌ونقل جاده‌ای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آسفالته نمودن راه قمچقاي </a:t>
                      </a:r>
                      <a:r>
                        <a:rPr lang="ar-SA" sz="1400" b="1"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a:t>
                      </a: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پيرتاج (بيجار) (برای تسهیل دسترسی به غار از روستاهای جنوب منظومه در بیجار)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قمچقای</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0059">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آسفالت مسير ورودي به روستا از کنار جاده اصلي به مسافت يک کيلومتر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خليفه لو و گنداب</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52046">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آسفالت راه از باشقشلاق به باغلوجه به طول 5 کیلومتر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باغلوجه</a:t>
                      </a:r>
                      <a:endParaRPr lang="en-US" sz="105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46">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آسفالته نمودن راه های باقی‌مانده روستایی بالای 20 خانوار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rtl="1"/>
                      <a:endParaRPr lang="en-US" sz="1050" b="1">
                        <a:effectLst/>
                        <a:latin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78069">
                <a:tc>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توسعه زیرساخت‌های بخش ارتباطات و فناوري اطلاعات</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تقويت شبکه‌هاي تلفن همراه و اينترنت</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همه روستاها</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45030">
                <a:tc rowSpan="11">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 توسعه تأسیسات آب و فاضلاب</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تأمین آب شرب سالم از مجتمع شهيد بيگدلي</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rowSpan="2">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مصراباد</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33087">
                <a:tc vMerge="1">
                  <a:txBody>
                    <a:bodyPr/>
                    <a:lstStyle/>
                    <a:p>
                      <a:endParaRPr lang="en-US"/>
                    </a:p>
                  </a:txBody>
                  <a:tcPr/>
                </a:tc>
                <a:tc rowSpan="2">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تأمین آب شرب</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1">
                        <a:lnSpc>
                          <a:spcPct val="107000"/>
                        </a:lnSpc>
                        <a:spcAft>
                          <a:spcPts val="0"/>
                        </a:spcAft>
                      </a:pPr>
                      <a:endParaRPr lang="en-US" sz="50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10010"/>
                  </a:ext>
                </a:extLst>
              </a:tr>
              <a:tr h="498616">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بختي/بورون/ اقاچقلو/ آقچه گنبد /باغلوجه/ مسگر/ خليفه لو /گنداب</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45030">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بهداشتي کردن آب روستا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قويي</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2"/>
                  </a:ext>
                </a:extLst>
              </a:tr>
              <a:tr h="145030">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کنتور گذاري در خانه‌ها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گوناي</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تعمير لوله‌کشي آب شرب از حسام آباد</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قازقلوي عليا</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4"/>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حفر و انتقال آب چاه شرب</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قمچقاي و گونای</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90059">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حفر چاه و نصب کنتور با همکاري مردم و دولت براي جبران کمبود آب آشاميدني و مديريت آن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قمشلو</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6"/>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انتقال آب از قنات به منبع</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قره ولي</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تعمير لوله‌کشي آب روستا</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حصارشيوان</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8"/>
                  </a:ext>
                </a:extLst>
              </a:tr>
              <a:tr h="435089">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خريد دستگاه تصفيه آب شرب</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تاتارده/ چريكلو/ حصارعليا/ سوله/ آقچه گنبد /قره ولي /شورجا</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321111">
                <a:tc rowSpan="3">
                  <a:txBody>
                    <a:bodyPr/>
                    <a:lstStyle/>
                    <a:p>
                      <a:pPr algn="ctr" rtl="1">
                        <a:lnSpc>
                          <a:spcPct val="107000"/>
                        </a:lnSpc>
                        <a:spcAft>
                          <a:spcPts val="0"/>
                        </a:spcAft>
                      </a:pPr>
                      <a:r>
                        <a:rPr lang="ar-SA" sz="12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 توسعه  کالبدی و اجرای طرح  هادی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بازنگري و توسعه محدوده طرح هادی روستا</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اولي بيك/ خليفه قشلاق/ بورون/ بختي/ قمچقاي/ قويي/ توتورقان</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20"/>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نيازمند طرح هادی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باغلوجه</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صدور سند براي منازل</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اقاچقلو</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22"/>
                  </a:ext>
                </a:extLst>
              </a:tr>
              <a:tr h="145030">
                <a:tc rowSpan="3">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برنامه مقابله با خطر و ایمن‌سازی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نصب پل فلزي در وسط روستا</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گوناي</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45030">
                <a:tc vMerge="1">
                  <a:txBody>
                    <a:bodyPr/>
                    <a:lstStyle/>
                    <a:p>
                      <a:endParaRPr lang="en-US"/>
                    </a:p>
                  </a:txBody>
                  <a:tcPr/>
                </a:tc>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مبارزه با آفت موريانه‌هاي چوب‌خوار</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آقچه گنبد</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24"/>
                  </a:ext>
                </a:extLst>
              </a:tr>
              <a:tr h="504095">
                <a:tc vMerge="1">
                  <a:txBody>
                    <a:bodyPr/>
                    <a:lstStyle/>
                    <a:p>
                      <a:endParaRPr lang="en-US"/>
                    </a:p>
                  </a:txBody>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ايجاد بند در مسير سيلاب و رودخانه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خليفه قشلاق</a:t>
                      </a:r>
                      <a:endParaRPr lang="en-US" sz="1050" b="1" dirty="0">
                        <a:effectLst/>
                        <a:latin typeface="B Nazanin" panose="00000400000000000000" pitchFamily="2" charset="-78"/>
                        <a:ea typeface="Calibri" panose="020F0502020204030204" pitchFamily="34" charset="0"/>
                        <a:cs typeface="B Nazanin" panose="00000400000000000000" pitchFamily="2" charset="-78"/>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765865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014" y="0"/>
            <a:ext cx="2017986" cy="6857993"/>
          </a:xfrm>
        </p:spPr>
        <p:txBody>
          <a:bodyPr>
            <a:normAutofit/>
          </a:bodyPr>
          <a:lstStyle/>
          <a:p>
            <a:pPr algn="ctr" rtl="1"/>
            <a:r>
              <a:rPr lang="fa-IR" sz="2800" dirty="0">
                <a:solidFill>
                  <a:srgbClr val="FF0000"/>
                </a:solidFill>
                <a:cs typeface="B Nazanin" panose="00000400000000000000" pitchFamily="2" charset="-78"/>
              </a:rPr>
              <a:t>فهرست دوره‌هاي آموزشي موردنیاز روستاها</a:t>
            </a:r>
            <a:endParaRPr lang="en-US" sz="2800"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1448507"/>
              </p:ext>
            </p:extLst>
          </p:nvPr>
        </p:nvGraphicFramePr>
        <p:xfrm>
          <a:off x="0" y="-4"/>
          <a:ext cx="10174014" cy="6929857"/>
        </p:xfrm>
        <a:graphic>
          <a:graphicData uri="http://schemas.openxmlformats.org/drawingml/2006/table">
            <a:tbl>
              <a:tblPr rtl="1" firstRow="1" firstCol="1" bandRow="1"/>
              <a:tblGrid>
                <a:gridCol w="2518383">
                  <a:extLst>
                    <a:ext uri="{9D8B030D-6E8A-4147-A177-3AD203B41FA5}">
                      <a16:colId xmlns:a16="http://schemas.microsoft.com/office/drawing/2014/main" val="20000"/>
                    </a:ext>
                  </a:extLst>
                </a:gridCol>
                <a:gridCol w="7655631">
                  <a:extLst>
                    <a:ext uri="{9D8B030D-6E8A-4147-A177-3AD203B41FA5}">
                      <a16:colId xmlns:a16="http://schemas.microsoft.com/office/drawing/2014/main" val="20001"/>
                    </a:ext>
                  </a:extLst>
                </a:gridCol>
              </a:tblGrid>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آموزش</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روستا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آموزش بهداشت دام و کاهش مرگ‌ومیر آن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قویی، بورون، حصار سفلی، گونای، نریمان، خلیفه لو، قارقلوی علیا، مصرآباد، باغلوجه، شورجا، قره ولی، قمشلو، گنداب، مسگر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مشاغل خانگی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قویی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فراوری انگور</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گوگرچینک</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بهداشت و اصلاح نژاد گوسفندان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قمقچای، خلیفه قشلاق، بختی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آموزش نحوه بهره‌برداری از آب موجود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حصارشیوان</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420635">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کلاس های آموزش فنی و حرفه‌ای مهارتی</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اولی بیک، تاتارده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8472">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طراحی نقشه تابلو فرش</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حصارعلیا</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پرورش ماهی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سوله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پرورش زالو</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سوله</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اصلاح نژاد و مبارزه با بیماری های دام</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تاتارده، آقچه گنبد، گنداب</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سم‌پاشی گندم</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آقچه گنبد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پرورش بلدرچین</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آقچه گنبد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الگوی بهینه کشت</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خلیفه لو</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3"/>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آموزش مشاغل</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مصرآباد</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20635">
                <a:tc>
                  <a:txBody>
                    <a:bodyPr/>
                    <a:lstStyle/>
                    <a:p>
                      <a:pPr algn="ctr" rtl="1">
                        <a:lnSpc>
                          <a:spcPct val="107000"/>
                        </a:lnSpc>
                        <a:spcAft>
                          <a:spcPts val="0"/>
                        </a:spcAft>
                      </a:pPr>
                      <a:r>
                        <a:rPr lang="ar-SA" sz="1400" b="1">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صنایع تبدیل خانگی</a:t>
                      </a:r>
                      <a:endParaRPr lang="en-US" sz="14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1">
                        <a:lnSpc>
                          <a:spcPct val="107000"/>
                        </a:lnSpc>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گنداب</a:t>
                      </a:r>
                      <a:endParaRPr lang="en-US" sz="14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11006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94290"/>
            <a:ext cx="12065876" cy="6316717"/>
          </a:xfrm>
        </p:spPr>
      </p:pic>
    </p:spTree>
    <p:extLst>
      <p:ext uri="{BB962C8B-B14F-4D97-AF65-F5344CB8AC3E}">
        <p14:creationId xmlns:p14="http://schemas.microsoft.com/office/powerpoint/2010/main" val="275482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668" y="242216"/>
            <a:ext cx="10914208" cy="1086964"/>
          </a:xfrm>
        </p:spPr>
        <p:txBody>
          <a:bodyPr>
            <a:normAutofit/>
          </a:bodyPr>
          <a:lstStyle/>
          <a:p>
            <a:pPr algn="r"/>
            <a:r>
              <a:rPr lang="fa-IR" sz="3200" b="1" dirty="0">
                <a:solidFill>
                  <a:srgbClr val="FF0000"/>
                </a:solidFill>
                <a:cs typeface="B Nazanin" panose="00000400000000000000" pitchFamily="2" charset="-78"/>
              </a:rPr>
              <a:t>تحولات جمعیت</a:t>
            </a:r>
            <a:endParaRPr lang="en-US" sz="32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0" y="1329179"/>
            <a:ext cx="12192000" cy="5453361"/>
          </a:xfrm>
          <a:prstGeom prst="rect">
            <a:avLst/>
          </a:prstGeom>
        </p:spPr>
      </p:pic>
    </p:spTree>
    <p:extLst>
      <p:ext uri="{BB962C8B-B14F-4D97-AF65-F5344CB8AC3E}">
        <p14:creationId xmlns:p14="http://schemas.microsoft.com/office/powerpoint/2010/main" val="337925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0538" y="103742"/>
            <a:ext cx="2501461" cy="6754257"/>
          </a:xfrm>
        </p:spPr>
        <p:txBody>
          <a:bodyPr>
            <a:normAutofit/>
          </a:bodyPr>
          <a:lstStyle/>
          <a:p>
            <a:pPr algn="ctr"/>
            <a:r>
              <a:rPr lang="ar-SA" sz="3200" b="1" dirty="0">
                <a:solidFill>
                  <a:srgbClr val="FF0000"/>
                </a:solidFill>
                <a:latin typeface="B Nazanin" panose="00000400000000000000" pitchFamily="2" charset="-78"/>
                <a:ea typeface="Calibri" panose="020F0502020204030204" pitchFamily="34" charset="0"/>
                <a:cs typeface="B Nazanin" panose="00000400000000000000" pitchFamily="2" charset="-78"/>
              </a:rPr>
              <a:t>ساختار اقتصادي و درآمدی و مهارت‌های غالب بخش</a:t>
            </a:r>
            <a:endParaRPr lang="en-US" sz="3200" b="1" dirty="0">
              <a:solidFill>
                <a:srgbClr val="FF0000"/>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866593"/>
              </p:ext>
            </p:extLst>
          </p:nvPr>
        </p:nvGraphicFramePr>
        <p:xfrm>
          <a:off x="73572" y="103742"/>
          <a:ext cx="9616966" cy="6754258"/>
        </p:xfrm>
        <a:graphic>
          <a:graphicData uri="http://schemas.openxmlformats.org/drawingml/2006/table">
            <a:tbl>
              <a:tblPr rtl="1" firstRow="1" firstCol="1" bandRow="1"/>
              <a:tblGrid>
                <a:gridCol w="1723673">
                  <a:extLst>
                    <a:ext uri="{9D8B030D-6E8A-4147-A177-3AD203B41FA5}">
                      <a16:colId xmlns:a16="http://schemas.microsoft.com/office/drawing/2014/main" val="20000"/>
                    </a:ext>
                  </a:extLst>
                </a:gridCol>
                <a:gridCol w="3879609">
                  <a:extLst>
                    <a:ext uri="{9D8B030D-6E8A-4147-A177-3AD203B41FA5}">
                      <a16:colId xmlns:a16="http://schemas.microsoft.com/office/drawing/2014/main" val="20001"/>
                    </a:ext>
                  </a:extLst>
                </a:gridCol>
                <a:gridCol w="1553129">
                  <a:extLst>
                    <a:ext uri="{9D8B030D-6E8A-4147-A177-3AD203B41FA5}">
                      <a16:colId xmlns:a16="http://schemas.microsoft.com/office/drawing/2014/main" val="20002"/>
                    </a:ext>
                  </a:extLst>
                </a:gridCol>
                <a:gridCol w="2460555">
                  <a:extLst>
                    <a:ext uri="{9D8B030D-6E8A-4147-A177-3AD203B41FA5}">
                      <a16:colId xmlns:a16="http://schemas.microsoft.com/office/drawing/2014/main" val="20003"/>
                    </a:ext>
                  </a:extLst>
                </a:gridCol>
              </a:tblGrid>
              <a:tr h="1801042">
                <a:tc>
                  <a:txBody>
                    <a:bodyPr/>
                    <a:lstStyle/>
                    <a:p>
                      <a:pPr algn="ctr" rtl="1">
                        <a:lnSpc>
                          <a:spcPct val="107000"/>
                        </a:lnSpc>
                        <a:spcAft>
                          <a:spcPts val="0"/>
                        </a:spcAft>
                      </a:pPr>
                      <a:r>
                        <a:rPr lang="ar-SA"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عنوان</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algn="ctr" rtl="1">
                        <a:lnSpc>
                          <a:spcPct val="107000"/>
                        </a:lnSpc>
                        <a:spcAft>
                          <a:spcPts val="0"/>
                        </a:spcAft>
                      </a:pPr>
                      <a:r>
                        <a:rPr lang="ar-SA"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نام روستا</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برآورد ميداني اشتغال (نفر)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algn="ctr" rtl="1">
                        <a:lnSpc>
                          <a:spcPct val="107000"/>
                        </a:lnSpc>
                        <a:spcAft>
                          <a:spcPts val="0"/>
                        </a:spcAft>
                      </a:pPr>
                      <a:r>
                        <a:rPr lang="ar-SA" sz="20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حوزه فروش يا خدمات</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10000"/>
                  </a:ext>
                </a:extLst>
              </a:tr>
              <a:tr h="1981287">
                <a:tc>
                  <a:txBody>
                    <a:bodyPr/>
                    <a:lstStyle/>
                    <a:p>
                      <a:pPr algn="ctr" rtl="1">
                        <a:lnSpc>
                          <a:spcPct val="107000"/>
                        </a:lnSpc>
                        <a:spcAft>
                          <a:spcPts val="0"/>
                        </a:spcAft>
                      </a:pPr>
                      <a:r>
                        <a:rPr lang="ar-SA"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مشاغل ساختماني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غالب روستاها بخش جنوبي منظومه</a:t>
                      </a: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به ويژه </a:t>
                      </a:r>
                      <a:r>
                        <a:rPr lang="ar-SA"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قازقلوي عليا، مصراباد، آقچه گنبد</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200</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عمدتاً تهران، کرج و شمال</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90643">
                <a:tc>
                  <a:txBody>
                    <a:bodyPr/>
                    <a:lstStyle/>
                    <a:p>
                      <a:pPr algn="ctr" rtl="1">
                        <a:lnSpc>
                          <a:spcPct val="107000"/>
                        </a:lnSpc>
                        <a:spcAft>
                          <a:spcPts val="0"/>
                        </a:spcAft>
                      </a:pPr>
                      <a:r>
                        <a:rPr lang="fa-IR" sz="1800" b="1">
                          <a:effectLst/>
                          <a:latin typeface="Arial" panose="020B0604020202020204" pitchFamily="34" charset="0"/>
                          <a:ea typeface="Calibri" panose="020F0502020204030204" pitchFamily="34" charset="0"/>
                          <a:cs typeface="B Nazanin" panose="00000400000000000000" pitchFamily="2" charset="-78"/>
                        </a:rPr>
                        <a:t>قالي ابريشم</a:t>
                      </a:r>
                      <a:r>
                        <a:rPr lang="fa-IR"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و خامه</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اکثريت روستاهاي جنوب منظومه </a:t>
                      </a:r>
                      <a:r>
                        <a:rPr lang="fa-IR"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دهستان شيوانات</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قم، زنجان و قیدار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90643">
                <a:tc>
                  <a:txBody>
                    <a:bodyPr/>
                    <a:lstStyle/>
                    <a:p>
                      <a:pPr algn="ctr" rtl="1">
                        <a:lnSpc>
                          <a:spcPct val="107000"/>
                        </a:lnSpc>
                        <a:spcAft>
                          <a:spcPts val="0"/>
                        </a:spcAft>
                      </a:pPr>
                      <a:r>
                        <a:rPr lang="fa-IR" sz="1800" b="1">
                          <a:effectLst/>
                          <a:latin typeface="Arial" panose="020B0604020202020204" pitchFamily="34" charset="0"/>
                          <a:ea typeface="Calibri" panose="020F0502020204030204" pitchFamily="34" charset="0"/>
                          <a:cs typeface="B Nazanin" panose="00000400000000000000" pitchFamily="2" charset="-78"/>
                        </a:rPr>
                        <a:t>اجاره کار</a:t>
                      </a:r>
                      <a:r>
                        <a:rPr lang="ar-SA"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زراعی</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800" b="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عمدتاً آقاچقلو، بورون و قويي</a:t>
                      </a:r>
                      <a:endParaRPr lang="en-US" sz="1800" b="1">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150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استان‌ها و روستاهاي مجاور</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90643">
                <a:tc>
                  <a:txBody>
                    <a:bodyPr/>
                    <a:lstStyle/>
                    <a:p>
                      <a:pPr algn="ctr" rtl="1">
                        <a:lnSpc>
                          <a:spcPct val="107000"/>
                        </a:lnSpc>
                        <a:spcAft>
                          <a:spcPts val="0"/>
                        </a:spcAft>
                      </a:pPr>
                      <a:r>
                        <a:rPr lang="fa-IR" sz="1800" b="1" dirty="0">
                          <a:effectLst/>
                          <a:latin typeface="Arial" panose="020B0604020202020204" pitchFamily="34" charset="0"/>
                          <a:ea typeface="Calibri" panose="020F0502020204030204" pitchFamily="34" charset="0"/>
                          <a:cs typeface="B Nazanin" panose="00000400000000000000" pitchFamily="2" charset="-78"/>
                        </a:rPr>
                        <a:t>تابلو فرش</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8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حصار سفلي و عليا و قره ولي</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100</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قم</a:t>
                      </a:r>
                      <a:endParaRPr lang="en-US" sz="1800" b="1" dirty="0">
                        <a:effectLst/>
                        <a:latin typeface="B Nazanin" panose="00000400000000000000" pitchFamily="2" charset="-78"/>
                        <a:ea typeface="Calibri" panose="020F0502020204030204" pitchFamily="34"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94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880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171" y="2556769"/>
            <a:ext cx="10785629" cy="3620194"/>
          </a:xfrm>
        </p:spPr>
        <p:txBody>
          <a:bodyPr>
            <a:normAutofit/>
          </a:bodyPr>
          <a:lstStyle/>
          <a:p>
            <a:pPr marL="0" indent="0" algn="ctr" rtl="1">
              <a:buNone/>
            </a:pPr>
            <a:r>
              <a:rPr lang="fa-IR" sz="4800" dirty="0">
                <a:latin typeface="IranNastaliq" panose="02000503000000020003" pitchFamily="2" charset="0"/>
                <a:cs typeface="B Nazanin" panose="00000400000000000000" pitchFamily="2" charset="-78"/>
              </a:rPr>
              <a:t>بررسی و اولویت‌بندی قابلیت‌ها و محدودیت‌های منظومه</a:t>
            </a:r>
            <a:endParaRPr lang="en-US" sz="4800" dirty="0">
              <a:latin typeface="IranNastaliq" panose="02000503000000020003" pitchFamily="2" charset="0"/>
              <a:cs typeface="B Nazanin" panose="00000400000000000000" pitchFamily="2" charset="-78"/>
            </a:endParaRPr>
          </a:p>
        </p:txBody>
      </p:sp>
    </p:spTree>
    <p:extLst>
      <p:ext uri="{BB962C8B-B14F-4D97-AF65-F5344CB8AC3E}">
        <p14:creationId xmlns:p14="http://schemas.microsoft.com/office/powerpoint/2010/main" val="51631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6665"/>
          </a:xfrm>
        </p:spPr>
        <p:txBody>
          <a:bodyPr>
            <a:noAutofit/>
          </a:bodyPr>
          <a:lstStyle/>
          <a:p>
            <a:pPr algn="ctr"/>
            <a:r>
              <a:rPr lang="fa-IR" sz="4800" dirty="0">
                <a:solidFill>
                  <a:srgbClr val="002060"/>
                </a:solidFill>
                <a:latin typeface="B Nazanin" panose="00000400000000000000" pitchFamily="2" charset="-78"/>
                <a:ea typeface="Calibri" panose="020F0502020204030204" pitchFamily="34" charset="0"/>
                <a:cs typeface="B Nazanin" panose="00000400000000000000" pitchFamily="2" charset="-78"/>
              </a:rPr>
              <a:t>قابليت‌ها</a:t>
            </a:r>
            <a:endParaRPr lang="en-US" sz="4800" dirty="0">
              <a:solidFill>
                <a:srgbClr val="002060"/>
              </a:solidFill>
              <a:cs typeface="B Nazanin" panose="00000400000000000000" pitchFamily="2" charset="-78"/>
            </a:endParaRPr>
          </a:p>
        </p:txBody>
      </p:sp>
      <p:sp>
        <p:nvSpPr>
          <p:cNvPr id="3" name="Content Placeholder 2"/>
          <p:cNvSpPr>
            <a:spLocks noGrp="1"/>
          </p:cNvSpPr>
          <p:nvPr>
            <p:ph idx="1"/>
          </p:nvPr>
        </p:nvSpPr>
        <p:spPr>
          <a:xfrm>
            <a:off x="0" y="756665"/>
            <a:ext cx="12192000" cy="4933921"/>
          </a:xfrm>
        </p:spPr>
        <p:txBody>
          <a:bodyPr>
            <a:noAutofit/>
          </a:bodyPr>
          <a:lstStyle/>
          <a:p>
            <a:pPr marL="0" indent="0" algn="r" rtl="1">
              <a:lnSpc>
                <a:spcPct val="115000"/>
              </a:lnSpc>
              <a:spcAft>
                <a:spcPts val="300"/>
              </a:spcAft>
              <a:buNone/>
            </a:pPr>
            <a:r>
              <a:rPr lang="fa-IR" sz="2400" b="1" dirty="0">
                <a:latin typeface="Arial" panose="020B0604020202020204" pitchFamily="34" charset="0"/>
                <a:ea typeface="Calibri" panose="020F0502020204030204" pitchFamily="34" charset="0"/>
                <a:cs typeface="B Nazanin" panose="00000400000000000000" pitchFamily="2" charset="-78"/>
              </a:rPr>
              <a:t>اکولوژیک</a:t>
            </a:r>
            <a:endParaRPr lang="en-US" sz="3200" b="1"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وجود غار کتله خور</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استفاده از اب قابل کشاورزی رودخانه قزل‌اوزن تا روستاي ورمانلو براي کشاورزي (4 تا 6 روستا)</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احيا و آبگيري تالاب خشک شده قمشلو (دومين تالاب استان) از طريق حق ابه تالوار و یا هدایت اب های فصلی</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وجود آب‌هاي (محدود) سطحي و روان آب‌ها در بخش جنوبي منظومه و قابليت آبخوان‌داري</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marL="0" indent="0" algn="r" rtl="1">
              <a:lnSpc>
                <a:spcPct val="115000"/>
              </a:lnSpc>
              <a:spcAft>
                <a:spcPts val="300"/>
              </a:spcAft>
              <a:buNone/>
            </a:pPr>
            <a:r>
              <a:rPr lang="fa-IR" sz="2400" b="1" dirty="0">
                <a:latin typeface="Arial" panose="020B0604020202020204" pitchFamily="34" charset="0"/>
                <a:ea typeface="Calibri" panose="020F0502020204030204" pitchFamily="34" charset="0"/>
                <a:cs typeface="B Nazanin" panose="00000400000000000000" pitchFamily="2" charset="-78"/>
              </a:rPr>
              <a:t>اجتماعی و فرهنگی</a:t>
            </a:r>
            <a:endParaRPr lang="en-US" sz="2400" b="1" dirty="0">
              <a:latin typeface="Arial" panose="020B0604020202020204" pitchFamily="34" charset="0"/>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شکل‌گيري مهاجرت معکوس در دهستان افشار و ورود سرمايه مهاجران بازگشته عمدتا برای ایام بازنشستگی</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توسعه آموزش‌هاي فني، حرفه‌اي و کشاورزي ترويجي</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وجود روستاهاي با مهاجرت محدود با وجود فقدان آب شرب و کشاورزي (در 8 روستا)</a:t>
            </a:r>
            <a:endParaRPr lang="en-US" sz="2400" dirty="0">
              <a:latin typeface="B Nazanin" panose="00000400000000000000" pitchFamily="2" charset="-78"/>
              <a:ea typeface="Calibri" panose="020F0502020204030204" pitchFamily="34" charset="0"/>
              <a:cs typeface="B Nazanin" panose="00000400000000000000" pitchFamily="2" charset="-78"/>
            </a:endParaRPr>
          </a:p>
          <a:p>
            <a:pPr algn="r" rtl="1">
              <a:lnSpc>
                <a:spcPct val="115000"/>
              </a:lnSpc>
              <a:spcAft>
                <a:spcPts val="300"/>
              </a:spcAft>
              <a:buFont typeface="Wingdings" panose="05000000000000000000" pitchFamily="2" charset="2"/>
              <a:buChar char="Ø"/>
            </a:pPr>
            <a:r>
              <a:rPr lang="fa-IR" sz="2400" dirty="0">
                <a:solidFill>
                  <a:srgbClr val="222222"/>
                </a:solidFill>
                <a:latin typeface="Arial" panose="020B0604020202020204" pitchFamily="34" charset="0"/>
                <a:ea typeface="Calibri" panose="020F0502020204030204" pitchFamily="34" charset="0"/>
                <a:cs typeface="B Nazanin" panose="00000400000000000000" pitchFamily="2" charset="-78"/>
              </a:rPr>
              <a:t>قابليت استفاده از ظرفيت مشارکت مذهبي مناسب روستاها در توسعه روستا</a:t>
            </a:r>
            <a:endParaRPr lang="en-US" sz="2400" dirty="0">
              <a:latin typeface="B Nazanin" panose="00000400000000000000" pitchFamily="2" charset="-78"/>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8339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TotalTime>
  <Words>5165</Words>
  <Application>Microsoft Office PowerPoint</Application>
  <PresentationFormat>Widescreen</PresentationFormat>
  <Paragraphs>1164</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 Nazanin</vt:lpstr>
      <vt:lpstr>Baskerville Old Face</vt:lpstr>
      <vt:lpstr>Calibri</vt:lpstr>
      <vt:lpstr>Calibri Light</vt:lpstr>
      <vt:lpstr>IPT Badr</vt:lpstr>
      <vt:lpstr>IranNastaliq</vt:lpstr>
      <vt:lpstr>Times New Roman</vt:lpstr>
      <vt:lpstr>Wingdings</vt:lpstr>
      <vt:lpstr>Office Theme</vt:lpstr>
      <vt:lpstr>PowerPoint Presentation</vt:lpstr>
      <vt:lpstr>PowerPoint Presentation</vt:lpstr>
      <vt:lpstr> مقدمه  بخش افشار يکي از بخش‌هاي چهارگانه شهرستان خدابنده با جمعیت غالب روستایی (69 درصد جمعیت منظومه) داراي دو دهستان و شامل 67 روستا با 30 روستای بالای 20 خانوار و يک نقطه شهري بنام گرماب مي‌باشد. مرکز دهستان قشلاقات افشار روستاي باش­قشلاق از روستاهاي قديمي بخش است. مرکز دهستان شيوانات نيز شهر گرماب است. ضعف منابع و ظرفیت های اکولوژیکی منظومه موجب ریزش مستمر جمعیتی و تخلیه روستاها شده است.</vt:lpstr>
      <vt:lpstr>تبيين و تحليل وضعيت موجود روستاهاي بخش افشار</vt:lpstr>
      <vt:lpstr>تحولات جمعیت</vt:lpstr>
      <vt:lpstr>ساختار اقتصادي و درآمدی و مهارت‌های غالب بخش</vt:lpstr>
      <vt:lpstr>PowerPoint Presentation</vt:lpstr>
      <vt:lpstr>PowerPoint Presentation</vt:lpstr>
      <vt:lpstr>قابليت‌ها</vt:lpstr>
      <vt:lpstr>PowerPoint Presentation</vt:lpstr>
      <vt:lpstr>PowerPoint Presentation</vt:lpstr>
      <vt:lpstr>محدودیت‌ها </vt:lpstr>
      <vt:lpstr>PowerPoint Presentation</vt:lpstr>
      <vt:lpstr>PowerPoint Presentation</vt:lpstr>
      <vt:lpstr>PowerPoint Presentation</vt:lpstr>
      <vt:lpstr>قابليت‌ها و محدوديت‌هاي تأثيرگذار منظومه در قالب ماتریس فضایی</vt:lpstr>
      <vt:lpstr>PowerPoint Presentation</vt:lpstr>
      <vt:lpstr>PowerPoint Presentation</vt:lpstr>
      <vt:lpstr>PowerPoint Presentation</vt:lpstr>
      <vt:lpstr>ساختار و سازمان فضائی وضع موجود</vt:lpstr>
      <vt:lpstr>PowerPoint Presentation</vt:lpstr>
      <vt:lpstr>PowerPoint Presentation</vt:lpstr>
      <vt:lpstr>اهداف کلي </vt:lpstr>
      <vt:lpstr>اهداف کمی منظومه</vt:lpstr>
      <vt:lpstr>PowerPoint Presentation</vt:lpstr>
      <vt:lpstr>PowerPoint Presentation</vt:lpstr>
      <vt:lpstr>سیاست‌های اجرایی </vt:lpstr>
      <vt:lpstr>PowerPoint Presentation</vt:lpstr>
      <vt:lpstr>PowerPoint Presentation</vt:lpstr>
      <vt:lpstr>ساختار و حوزه‌های همگن فضایی هدف </vt:lpstr>
      <vt:lpstr>اولویت و گرایش ماموریت های محوری اقتصادی حوزه‌های همگن فضایی</vt:lpstr>
      <vt:lpstr>PowerPoint Presentation</vt:lpstr>
      <vt:lpstr>PowerPoint Presentation</vt:lpstr>
      <vt:lpstr>PowerPoint Presentation</vt:lpstr>
      <vt:lpstr>بسته کنترل و ذخیره  منابع آبی و ارتقای بهره‌وری مصرف</vt:lpstr>
      <vt:lpstr>ارتقای بهره وری دام و توسعه پرورش دام و طيور و آبزیان </vt:lpstr>
      <vt:lpstr>بسته گردشگری و توسعه صنایع‌دستی</vt:lpstr>
      <vt:lpstr>بسته توسعه صنایع کارگاهی (طرح های کوچک و متوسط مقیاس)</vt:lpstr>
      <vt:lpstr>PowerPoint Presentation</vt:lpstr>
      <vt:lpstr>بسته توسعه مشارکت اقتصادی و توانمندسازی منابع انسانی</vt:lpstr>
      <vt:lpstr>توسعه زیرساخت‌ها  و تکمیل کمبودهای خدماتی و رفاهی سکونتگاه‌ها</vt:lpstr>
      <vt:lpstr>فهرست دوره‌هاي آموزشي موردنیاز روستاها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61</cp:revision>
  <dcterms:created xsi:type="dcterms:W3CDTF">2020-08-08T11:14:11Z</dcterms:created>
  <dcterms:modified xsi:type="dcterms:W3CDTF">2020-10-19T08:48:08Z</dcterms:modified>
</cp:coreProperties>
</file>